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5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6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8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9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0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1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3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7010400" cy="92964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B678BE-3FF4-4F30-BA98-5428609EFA72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6EF538-4108-4935-A904-A6DFD9DCB125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0642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2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3578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11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9577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12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7452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13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815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14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298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3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013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4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8490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5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0014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6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9661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7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296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8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437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9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7192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6032" indent="-186032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465887" algn="l"/>
              </a:tabLs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20CA530D-631F-4981-98F0-E6C07C67E1A3}" type="slidenum">
              <a:rPr lang="en-US">
                <a:solidFill>
                  <a:srgbClr val="000000"/>
                </a:solidFill>
                <a:latin typeface="Arial"/>
              </a:rPr>
              <a:pPr defTabSz="931774">
                <a:defRPr/>
              </a:pPr>
              <a:t>10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505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700B3-9192-430E-829D-1ACC86584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DEC901B-15DF-4439-AA51-119A29F93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B8307D-8E88-41C1-B3F3-6757C568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59C544-2017-497E-A608-4C931041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BE742D-9578-4FFB-B37E-73609D5D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665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1DF0FA-DAF9-4D7C-9982-3C093377A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8F9ABAB-F03D-442F-8CA4-045BF2E77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87F7D4-D6BB-4487-B87A-8FBA8346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8B2D37-0F90-4E9F-A4A8-8A5F7E5A9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B3A614-1E37-4AE8-AFFD-3DCC72F7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326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BDE47CA-EC6A-4564-8568-1F7DED6C41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184A107-BA93-4DCB-BB50-CCAC21FCF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84AF1C-E050-4D4D-91AD-DBC1216C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727A13-3362-4E50-9451-A805DDABB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7A3311-40E3-44C3-8A38-47FE1D6EA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94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xmlns="" id="{2FA6E3C6-19C6-4C3D-9F2D-AEEE5C1CFC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256768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3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xmlns="" id="{2FA6E3C6-19C6-4C3D-9F2D-AEEE5C1CFC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xmlns="" id="{D944E4F1-4A2B-49A1-92F5-299AA135698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0000"/>
              </a:lnSpc>
            </a:pPr>
            <a:endParaRPr lang="en-GB" sz="2200" b="1" i="0" baseline="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402D972E-768B-476C-A7EC-F73DA6DED7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2914" y="4234"/>
            <a:ext cx="11306174" cy="1042245"/>
          </a:xfrm>
          <a:noFill/>
        </p:spPr>
        <p:txBody>
          <a:bodyPr lIns="144000" tIns="36000" rIns="36000" bIns="3600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GB" sz="2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GB" dirty="0"/>
              <a:t>[Slide title]</a:t>
            </a:r>
          </a:p>
        </p:txBody>
      </p:sp>
      <p:sp>
        <p:nvSpPr>
          <p:cNvPr id="16" name="Date">
            <a:extLst>
              <a:ext uri="{FF2B5EF4-FFF2-40B4-BE49-F238E27FC236}">
                <a16:creationId xmlns:a16="http://schemas.microsoft.com/office/drawing/2014/main" xmlns="" id="{2A443144-39D2-4437-995A-7D3CEE7EF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4296" y="6355080"/>
            <a:ext cx="1764792" cy="137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C403B8E-22E2-4AEB-89B9-03DF4FBD76FB}"/>
              </a:ext>
            </a:extLst>
          </p:cNvPr>
          <p:cNvSpPr/>
          <p:nvPr userDrawn="1"/>
        </p:nvSpPr>
        <p:spPr>
          <a:xfrm>
            <a:off x="-1" y="0"/>
            <a:ext cx="203201" cy="104224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GB" sz="1600" dirty="0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xmlns="" id="{DDF270D7-6331-49A1-9D62-2F5C0F397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lvl="0"/>
            <a:fld id="{4996876A-D773-4601-990F-3FD737FFD6D5}" type="slidenum">
              <a:rPr lang="en-US" noProof="0" smtClean="0"/>
              <a:pPr lvl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8707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2A5E10-A358-4CD9-B6CF-E9AB4B28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A09174-8B09-4BFC-808A-95681AA9D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13A865-BC2C-4705-862E-CB0A3D38F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404AC3-E645-4695-9119-4ED1987AC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1E0379-F2E7-4DAB-BBFC-5F0FDAE8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447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EB4B59-07FB-49EE-83E2-6CC6864A7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E5B4D2-90D8-4D40-A7D1-307A3BE3C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0F9104-F1DC-4BF8-9E8E-AECDCCA4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9D4E63-C2C8-442E-8C92-130078236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5EBB49-CF84-49FB-A857-847E1EE8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501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23A11-0C9D-4F6F-AD8C-5DB09106D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8B4B22-D903-4627-9154-AC91201A1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DF1A9A-A78A-4D90-9DF3-3A76D043F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F84AC4-E791-4C9E-949A-08957F406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F5C9A8-6049-4F5F-A977-7811E9F0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E21D53-1115-4688-B605-042D4507D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98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4F9F6F-6DD9-4390-9FBF-EB635D5E8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29B513-31D9-49AB-B277-8EBC7A1A5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2168B21-98C1-4579-AFC2-C41574D63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5EFD7C6-D75F-4CD1-88E3-B51E3CB6F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5DCCE52-A28D-441E-A0B6-E62E17F80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CCA6DE5-410D-41D3-BC43-26F0B06E2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6F0D310-1F5B-4E9D-ABF0-E11C85577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7FD358A-94BE-4671-8805-4E4FF9F5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359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ABBD19-EE97-4CC7-9354-54386B04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1D6EE8D-943F-4E02-B231-39EDB5D83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0DD31A-4269-4F7D-93F1-6495E5923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6FB4B60-CAA4-43D6-B25E-84335F7BF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474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D81820A-4C3E-41AC-9B93-1D347B7A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F194007-DF64-433A-A4F6-0AB565185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136B0AD-FF6E-4580-A1B7-0F224790B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22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56BDEB-52A0-4004-8171-8A3F33D6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43CF27-6D8E-4C59-88F2-888B00A8A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1793AC1-DFFE-4D80-B1CD-34C69F636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8EDD2C-0C52-44F1-B01F-C8F18D8A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3C322A-1EB3-41A4-B759-E76109803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00B5D75-9ADC-4B34-8DD4-BACC1BDC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313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3CF06E-1177-472A-839C-208005A3E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C25CEE7-5E48-437C-AFCB-7AADEBD049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5CBA33C-9B23-4DF6-996C-1902B6F4D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13B5C6-A2A6-49F2-B063-EA410F204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AA458C7-812B-4FE0-963C-887C5F660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446D0F-A944-4783-938F-00E70A48C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577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2.vml"/><Relationship Id="rId7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.bin"/><Relationship Id="rId5" Type="http://schemas.openxmlformats.org/officeDocument/2006/relationships/tags" Target="../tags/tag4.xml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55A22904-1C31-433C-B437-53107FF484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846868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5" name="think-cell Slide" r:id="rId16" imgW="416" imgH="416" progId="TCLayout.ActiveDocument.1">
                  <p:embed/>
                </p:oleObj>
              </mc:Choice>
              <mc:Fallback>
                <p:oleObj name="think-cell Slide" r:id="rId16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C26686C3-B857-4913-B2B3-F827FEDC4BC3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D830DB4-D5D9-412E-9C30-47C7ACE04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112C4B-71C9-464B-9EB7-5FF9B02E8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AD6AF7-F03E-4D9F-B500-80A46E145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A4FED-E92B-4939-9723-E089C5C39F2F}" type="datetimeFigureOut">
              <a:rPr lang="en-IN" smtClean="0"/>
              <a:t>03-09-2020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AAE060-DA81-4EEC-AD5E-DE448AF57C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F23814-76BD-448F-A91E-2E6FB33B2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A1643-DDFD-4C2D-80BA-920885181BE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540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xmlns="" id="{31E9E108-8AD5-471E-A385-F96B71F276A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713447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9" name="think-cell Slide" r:id="rId6" imgW="416" imgH="416" progId="TCLayout.ActiveDocument.1">
                  <p:embed/>
                </p:oleObj>
              </mc:Choice>
              <mc:Fallback>
                <p:oleObj name="think-cell Slide" r:id="rId6" imgW="416" imgH="41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xmlns="" id="{31E9E108-8AD5-471E-A385-F96B71F276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xmlns="" id="{3F65B8DE-4E76-45B2-A29B-580548A68BFE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>
              <a:lnSpc>
                <a:spcPct val="100000"/>
              </a:lnSpc>
            </a:pPr>
            <a:endParaRPr lang="en-GB" sz="3200" b="0" i="0" baseline="0" dirty="0">
              <a:latin typeface="Georgia" panose="02040502050405020303" pitchFamily="18" charset="0"/>
              <a:ea typeface="+mj-ea"/>
              <a:cs typeface="+mj-cs"/>
              <a:sym typeface="Georgia" panose="02040502050405020303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2913" y="432001"/>
            <a:ext cx="11306175" cy="138727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dirty="0"/>
              <a:t>[Slide title]</a:t>
            </a:r>
          </a:p>
        </p:txBody>
      </p:sp>
      <p:sp>
        <p:nvSpPr>
          <p:cNvPr id="4" name="Date">
            <a:extLst>
              <a:ext uri="{FF2B5EF4-FFF2-40B4-BE49-F238E27FC236}">
                <a16:creationId xmlns:a16="http://schemas.microsoft.com/office/drawing/2014/main" xmlns="" id="{CAC161DD-0A25-2B4E-956E-04296B590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4296" y="6355080"/>
            <a:ext cx="1764792" cy="137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7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61950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" indent="-18288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914400" indent="-18288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8288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indent="-18288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0" pos="3840">
          <p15:clr>
            <a:srgbClr val="F26B43"/>
          </p15:clr>
        </p15:guide>
        <p15:guide id="1" pos="279">
          <p15:clr>
            <a:srgbClr val="F26B43"/>
          </p15:clr>
        </p15:guide>
        <p15:guide id="2" pos="7401">
          <p15:clr>
            <a:srgbClr val="F26B43"/>
          </p15:clr>
        </p15:guide>
        <p15:guide id="3" pos="3953">
          <p15:clr>
            <a:srgbClr val="F26B43"/>
          </p15:clr>
        </p15:guide>
        <p15:guide id="4" pos="3727">
          <p15:clr>
            <a:srgbClr val="F26B43"/>
          </p15:clr>
        </p15:guide>
        <p15:guide id="5" orient="horz" pos="3888">
          <p15:clr>
            <a:srgbClr val="F26B43"/>
          </p15:clr>
        </p15:guide>
        <p15:guide id="6" pos="2726">
          <p15:clr>
            <a:srgbClr val="F26B43"/>
          </p15:clr>
        </p15:guide>
        <p15:guide id="7" pos="2502">
          <p15:clr>
            <a:srgbClr val="F26B43"/>
          </p15:clr>
        </p15:guide>
        <p15:guide id="8" pos="4952">
          <p15:clr>
            <a:srgbClr val="F26B43"/>
          </p15:clr>
        </p15:guide>
        <p15:guide id="9" pos="5177">
          <p15:clr>
            <a:srgbClr val="F26B43"/>
          </p15:clr>
        </p15:guide>
        <p15:guide id="10" orient="horz" pos="2160">
          <p15:clr>
            <a:srgbClr val="F26B43"/>
          </p15:clr>
        </p15:guide>
        <p15:guide id="11" orient="horz" pos="1325">
          <p15:clr>
            <a:srgbClr val="F26B43"/>
          </p15:clr>
        </p15:guide>
        <p15:guide id="12" orient="horz" pos="1146">
          <p15:clr>
            <a:srgbClr val="F26B43"/>
          </p15:clr>
        </p15:guide>
        <p15:guide id="13" orient="horz" pos="27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tags" Target="../tags/tag8.xml"/><Relationship Id="rId7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6.xml"/><Relationship Id="rId9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4.xml"/><Relationship Id="rId7" Type="http://schemas.openxmlformats.org/officeDocument/2006/relationships/oleObject" Target="../embeddings/oleObject13.bin"/><Relationship Id="rId2" Type="http://schemas.openxmlformats.org/officeDocument/2006/relationships/tags" Target="../tags/tag33.xml"/><Relationship Id="rId1" Type="http://schemas.openxmlformats.org/officeDocument/2006/relationships/vmlDrawing" Target="../drawings/vmlDrawing13.v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7.xml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7.png"/><Relationship Id="rId2" Type="http://schemas.openxmlformats.org/officeDocument/2006/relationships/tags" Target="../tags/tag36.xml"/><Relationship Id="rId1" Type="http://schemas.openxmlformats.org/officeDocument/2006/relationships/vmlDrawing" Target="../drawings/vmlDrawing14.vml"/><Relationship Id="rId6" Type="http://schemas.openxmlformats.org/officeDocument/2006/relationships/notesSlide" Target="../notesSlides/notesSlide10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5.png"/><Relationship Id="rId4" Type="http://schemas.openxmlformats.org/officeDocument/2006/relationships/tags" Target="../tags/tag38.xml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40.xml"/><Relationship Id="rId7" Type="http://schemas.openxmlformats.org/officeDocument/2006/relationships/oleObject" Target="../embeddings/oleObject15.bin"/><Relationship Id="rId2" Type="http://schemas.openxmlformats.org/officeDocument/2006/relationships/tags" Target="../tags/tag39.xml"/><Relationship Id="rId1" Type="http://schemas.openxmlformats.org/officeDocument/2006/relationships/vmlDrawing" Target="../drawings/vmlDrawing15.v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image" Target="../media/image12.png"/><Relationship Id="rId3" Type="http://schemas.openxmlformats.org/officeDocument/2006/relationships/tags" Target="../tags/tag43.xml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1.png"/><Relationship Id="rId2" Type="http://schemas.openxmlformats.org/officeDocument/2006/relationships/tags" Target="../tags/tag42.xml"/><Relationship Id="rId1" Type="http://schemas.openxmlformats.org/officeDocument/2006/relationships/vmlDrawing" Target="../drawings/vmlDrawing16.vml"/><Relationship Id="rId6" Type="http://schemas.openxmlformats.org/officeDocument/2006/relationships/notesSlide" Target="../notesSlides/notesSlide12.xml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9.png"/><Relationship Id="rId4" Type="http://schemas.openxmlformats.org/officeDocument/2006/relationships/tags" Target="../tags/tag44.xml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image" Target="../media/image15.png"/><Relationship Id="rId18" Type="http://schemas.openxmlformats.org/officeDocument/2006/relationships/image" Target="../media/image22.svg"/><Relationship Id="rId3" Type="http://schemas.openxmlformats.org/officeDocument/2006/relationships/tags" Target="../tags/tag46.xml"/><Relationship Id="rId21" Type="http://schemas.openxmlformats.org/officeDocument/2006/relationships/image" Target="../media/image19.pn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6.svg"/><Relationship Id="rId17" Type="http://schemas.openxmlformats.org/officeDocument/2006/relationships/image" Target="../media/image17.png"/><Relationship Id="rId2" Type="http://schemas.openxmlformats.org/officeDocument/2006/relationships/tags" Target="../tags/tag45.xml"/><Relationship Id="rId16" Type="http://schemas.openxmlformats.org/officeDocument/2006/relationships/image" Target="../media/image20.svg"/><Relationship Id="rId20" Type="http://schemas.openxmlformats.org/officeDocument/2006/relationships/image" Target="../media/image24.svg"/><Relationship Id="rId1" Type="http://schemas.openxmlformats.org/officeDocument/2006/relationships/vmlDrawing" Target="../drawings/vmlDrawing17.vml"/><Relationship Id="rId6" Type="http://schemas.openxmlformats.org/officeDocument/2006/relationships/notesSlide" Target="../notesSlides/notesSlide13.xml"/><Relationship Id="rId11" Type="http://schemas.openxmlformats.org/officeDocument/2006/relationships/image" Target="../media/image14.png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16.png"/><Relationship Id="rId10" Type="http://schemas.openxmlformats.org/officeDocument/2006/relationships/image" Target="../media/image14.svg"/><Relationship Id="rId19" Type="http://schemas.openxmlformats.org/officeDocument/2006/relationships/image" Target="../media/image18.png"/><Relationship Id="rId4" Type="http://schemas.openxmlformats.org/officeDocument/2006/relationships/tags" Target="../tags/tag47.xml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7" Type="http://schemas.openxmlformats.org/officeDocument/2006/relationships/image" Target="../media/image1.emf"/><Relationship Id="rId2" Type="http://schemas.openxmlformats.org/officeDocument/2006/relationships/tags" Target="../tags/tag48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8.bin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0.xml"/><Relationship Id="rId7" Type="http://schemas.openxmlformats.org/officeDocument/2006/relationships/oleObject" Target="../embeddings/oleObject5.bin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3.xml"/><Relationship Id="rId7" Type="http://schemas.openxmlformats.org/officeDocument/2006/relationships/oleObject" Target="../embeddings/oleObject6.bin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6.xml"/><Relationship Id="rId7" Type="http://schemas.openxmlformats.org/officeDocument/2006/relationships/oleObject" Target="../embeddings/oleObject7.bin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9.xml"/><Relationship Id="rId7" Type="http://schemas.openxmlformats.org/officeDocument/2006/relationships/oleObject" Target="../embeddings/oleObject8.bin"/><Relationship Id="rId2" Type="http://schemas.openxmlformats.org/officeDocument/2006/relationships/tags" Target="../tags/tag18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2.xml"/><Relationship Id="rId7" Type="http://schemas.openxmlformats.org/officeDocument/2006/relationships/oleObject" Target="../embeddings/oleObject9.bin"/><Relationship Id="rId2" Type="http://schemas.openxmlformats.org/officeDocument/2006/relationships/tags" Target="../tags/tag21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5.xml"/><Relationship Id="rId7" Type="http://schemas.openxmlformats.org/officeDocument/2006/relationships/oleObject" Target="../embeddings/oleObject10.bin"/><Relationship Id="rId2" Type="http://schemas.openxmlformats.org/officeDocument/2006/relationships/tags" Target="../tags/tag24.xml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8.xml"/><Relationship Id="rId7" Type="http://schemas.openxmlformats.org/officeDocument/2006/relationships/oleObject" Target="../embeddings/oleObject11.bin"/><Relationship Id="rId2" Type="http://schemas.openxmlformats.org/officeDocument/2006/relationships/tags" Target="../tags/tag27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1.xml"/><Relationship Id="rId7" Type="http://schemas.openxmlformats.org/officeDocument/2006/relationships/oleObject" Target="../embeddings/oleObject12.bin"/><Relationship Id="rId2" Type="http://schemas.openxmlformats.org/officeDocument/2006/relationships/tags" Target="../tags/tag30.xml"/><Relationship Id="rId1" Type="http://schemas.openxmlformats.org/officeDocument/2006/relationships/vmlDrawing" Target="../drawings/vmlDrawing12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xmlns="" id="{E92D7C0F-EBF8-41D2-8FF4-D60DD4F10A80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8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xmlns="" id="{E92D7C0F-EBF8-41D2-8FF4-D60DD4F10A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3886C9D-9BD5-499B-A0F4-151F4B01030A}"/>
              </a:ext>
            </a:extLst>
          </p:cNvPr>
          <p:cNvSpPr/>
          <p:nvPr/>
        </p:nvSpPr>
        <p:spPr>
          <a:xfrm>
            <a:off x="0" y="0"/>
            <a:ext cx="4826000" cy="57277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C1DAE28-3C41-4DAF-A5D1-5346D3407D15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4540"/>
          <a:stretch/>
        </p:blipFill>
        <p:spPr>
          <a:xfrm>
            <a:off x="1024165" y="5898014"/>
            <a:ext cx="2794033" cy="726808"/>
          </a:xfrm>
          <a:prstGeom prst="rect">
            <a:avLst/>
          </a:prstGeom>
        </p:spPr>
      </p:pic>
      <p:sp>
        <p:nvSpPr>
          <p:cNvPr id="6" name="Rectangle: Diagonal Corners Rounded 5">
            <a:hlinkClick r:id="rId8" action="ppaction://hlinksldjump"/>
            <a:extLst>
              <a:ext uri="{FF2B5EF4-FFF2-40B4-BE49-F238E27FC236}">
                <a16:creationId xmlns:a16="http://schemas.microsoft.com/office/drawing/2014/main" xmlns="" id="{80831E37-DCAA-4142-915B-A738638F75F3}"/>
              </a:ext>
            </a:extLst>
          </p:cNvPr>
          <p:cNvSpPr/>
          <p:nvPr/>
        </p:nvSpPr>
        <p:spPr>
          <a:xfrm>
            <a:off x="5481079" y="1616146"/>
            <a:ext cx="6121400" cy="137160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FFA929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000" b="1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कर्मयोगी अभियान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Mission Karmayogi - National Programme for Civil Services Capacity Building</a:t>
            </a:r>
          </a:p>
        </p:txBody>
      </p:sp>
      <p:sp>
        <p:nvSpPr>
          <p:cNvPr id="7" name="Rectangle: Diagonal Corners Rounded 6">
            <a:hlinkClick r:id="rId9" action="ppaction://hlinksldjump"/>
            <a:extLst>
              <a:ext uri="{FF2B5EF4-FFF2-40B4-BE49-F238E27FC236}">
                <a16:creationId xmlns:a16="http://schemas.microsoft.com/office/drawing/2014/main" xmlns="" id="{B9AE87EE-C15F-4B2F-83C4-D4E92466D6D8}"/>
              </a:ext>
            </a:extLst>
          </p:cNvPr>
          <p:cNvSpPr/>
          <p:nvPr/>
        </p:nvSpPr>
        <p:spPr>
          <a:xfrm>
            <a:off x="5481079" y="3172343"/>
            <a:ext cx="6121400" cy="137160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4472C4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 Government Online Platform-iGOT Karmayogi </a:t>
            </a:r>
            <a:endParaRPr lang="en-I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59C0FBD-72DE-4A2E-B925-1CBF4E998349}"/>
              </a:ext>
            </a:extLst>
          </p:cNvPr>
          <p:cNvSpPr txBox="1"/>
          <p:nvPr/>
        </p:nvSpPr>
        <p:spPr>
          <a:xfrm>
            <a:off x="647700" y="1715413"/>
            <a:ext cx="32893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 Briefing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E78A6FF-37E1-412E-B503-EC568A5BAC65}"/>
              </a:ext>
            </a:extLst>
          </p:cNvPr>
          <p:cNvSpPr txBox="1"/>
          <p:nvPr/>
        </p:nvSpPr>
        <p:spPr>
          <a:xfrm>
            <a:off x="323850" y="3924301"/>
            <a:ext cx="3937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i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September 2020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74367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039485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4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/>
            <a:r>
              <a:rPr lang="en-US" sz="2400" dirty="0"/>
              <a:t>Special Purpose Vehicle – Structure &amp; Function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F520F963-4805-4B3E-BE2C-0C0BF41F25BD}"/>
              </a:ext>
            </a:extLst>
          </p:cNvPr>
          <p:cNvSpPr/>
          <p:nvPr/>
        </p:nvSpPr>
        <p:spPr>
          <a:xfrm>
            <a:off x="493714" y="2028878"/>
            <a:ext cx="5132387" cy="201314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015685"/>
            </a:solidFill>
            <a:prstDash val="dashDot"/>
          </a:ln>
          <a:effectLst/>
        </p:spPr>
        <p:txBody>
          <a:bodyPr rtlCol="0" anchor="ctr"/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472C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Legal: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Company under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Section 8 (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of Companies Act) with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100% Government ownership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472C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Board of Directors: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Representing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all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participating entities of the Programme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FC693D8D-7D94-4B99-A4E0-34B356CAD93C}"/>
              </a:ext>
            </a:extLst>
          </p:cNvPr>
          <p:cNvSpPr/>
          <p:nvPr/>
        </p:nvSpPr>
        <p:spPr>
          <a:xfrm>
            <a:off x="6464300" y="2066978"/>
            <a:ext cx="5384800" cy="3915368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7ACCAB"/>
            </a:solidFill>
            <a:prstDash val="dashDot"/>
          </a:ln>
          <a:effectLst/>
        </p:spPr>
        <p:txBody>
          <a:bodyPr rtlCol="0" anchor="ctr"/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Own and operate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the online Platform, iGOT Karmayogi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on behalf of Government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Operationalize a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robust content ecosystem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Manage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assessment &amp; certification eco-system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Marketing,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Outreach &amp; Change Mgmt.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Manage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governance of data &amp; its analysis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and make them available to authorities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Curate &amp; deliver programmes for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capacity building of Civil Servants in other countries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72FD0C06-DD7A-42AE-A469-84D4B171965A}"/>
              </a:ext>
            </a:extLst>
          </p:cNvPr>
          <p:cNvSpPr txBox="1"/>
          <p:nvPr/>
        </p:nvSpPr>
        <p:spPr>
          <a:xfrm>
            <a:off x="493714" y="1632057"/>
            <a:ext cx="5132387" cy="438043"/>
          </a:xfrm>
          <a:prstGeom prst="snip2SameRect">
            <a:avLst/>
          </a:prstGeom>
          <a:solidFill>
            <a:srgbClr val="015685"/>
          </a:solidFill>
          <a:ln>
            <a:solidFill>
              <a:srgbClr val="015685"/>
            </a:solidFill>
          </a:ln>
        </p:spPr>
        <p:txBody>
          <a:bodyPr wrap="square" rtlCol="0" anchor="ctr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Structure of the Special Purpose Vehicle  (SPV)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8B00EAC-C35A-4F93-B4B0-0D5A0BA5F20E}"/>
              </a:ext>
            </a:extLst>
          </p:cNvPr>
          <p:cNvSpPr/>
          <p:nvPr/>
        </p:nvSpPr>
        <p:spPr>
          <a:xfrm>
            <a:off x="493714" y="4956704"/>
            <a:ext cx="5132387" cy="1025642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D04A02"/>
            </a:solidFill>
            <a:prstDash val="dashDot"/>
          </a:ln>
          <a:effectLst/>
        </p:spPr>
        <p:txBody>
          <a:bodyPr rtlCol="0" anchor="ctr"/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472C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Self sustaining: </a:t>
            </a:r>
            <a:r>
              <a:rPr kumimoji="0" lang="en-IN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Annual Subscription fee of </a:t>
            </a:r>
            <a:r>
              <a:rPr kumimoji="0" lang="en-IN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INR 431 per employee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E86980C0-69EF-4B8F-B617-BCBB0A425992}"/>
              </a:ext>
            </a:extLst>
          </p:cNvPr>
          <p:cNvSpPr txBox="1"/>
          <p:nvPr/>
        </p:nvSpPr>
        <p:spPr>
          <a:xfrm>
            <a:off x="493714" y="4518661"/>
            <a:ext cx="5132387" cy="438043"/>
          </a:xfrm>
          <a:prstGeom prst="snip2SameRect">
            <a:avLst/>
          </a:prstGeom>
          <a:solidFill>
            <a:srgbClr val="D04A02"/>
          </a:solidFill>
          <a:ln>
            <a:solidFill>
              <a:srgbClr val="D04A02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2pPr marL="0" lvl="1" algn="ctr">
              <a:spcAft>
                <a:spcPts val="1200"/>
              </a:spcAft>
              <a:defRPr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Revenue Model of SPV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DE037E2B-E5AA-479E-8624-F751F1E9CC0E}"/>
              </a:ext>
            </a:extLst>
          </p:cNvPr>
          <p:cNvSpPr txBox="1"/>
          <p:nvPr/>
        </p:nvSpPr>
        <p:spPr>
          <a:xfrm>
            <a:off x="6464299" y="1632057"/>
            <a:ext cx="5384801" cy="438043"/>
          </a:xfrm>
          <a:prstGeom prst="snip2SameRect">
            <a:avLst/>
          </a:prstGeom>
          <a:solidFill>
            <a:srgbClr val="53BD92"/>
          </a:solidFill>
          <a:ln>
            <a:solidFill>
              <a:srgbClr val="7ACCAB"/>
            </a:solidFill>
          </a:ln>
        </p:spPr>
        <p:txBody>
          <a:bodyPr wrap="square" rtlCol="0" anchor="ctr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Key Functions of the SPV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99B30609-8FAF-4F4E-A21D-F28D0E13F501}"/>
              </a:ext>
            </a:extLst>
          </p:cNvPr>
          <p:cNvGrpSpPr/>
          <p:nvPr/>
        </p:nvGrpSpPr>
        <p:grpSpPr>
          <a:xfrm>
            <a:off x="2728507" y="1189656"/>
            <a:ext cx="548640" cy="548640"/>
            <a:chOff x="2342233" y="5907019"/>
            <a:chExt cx="612000" cy="61200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xmlns="" id="{A9838535-59C6-415B-879D-C9114501E732}"/>
                </a:ext>
              </a:extLst>
            </p:cNvPr>
            <p:cNvSpPr/>
            <p:nvPr/>
          </p:nvSpPr>
          <p:spPr bwMode="ltGray">
            <a:xfrm>
              <a:off x="2342233" y="5907019"/>
              <a:ext cx="612000" cy="612000"/>
            </a:xfrm>
            <a:prstGeom prst="ellipse">
              <a:avLst/>
            </a:prstGeom>
            <a:solidFill>
              <a:srgbClr val="E0301E"/>
            </a:solidFill>
            <a:ln w="381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endParaRPr>
            </a:p>
          </p:txBody>
        </p:sp>
        <p:sp>
          <p:nvSpPr>
            <p:cNvPr id="103" name="Freeform 4838">
              <a:extLst>
                <a:ext uri="{FF2B5EF4-FFF2-40B4-BE49-F238E27FC236}">
                  <a16:creationId xmlns:a16="http://schemas.microsoft.com/office/drawing/2014/main" xmlns="" id="{1DD6A335-79A7-4D16-8276-A52B973734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37122" y="5974991"/>
              <a:ext cx="422222" cy="419738"/>
            </a:xfrm>
            <a:custGeom>
              <a:avLst/>
              <a:gdLst>
                <a:gd name="T0" fmla="*/ 24 w 340"/>
                <a:gd name="T1" fmla="*/ 266 h 338"/>
                <a:gd name="T2" fmla="*/ 18 w 340"/>
                <a:gd name="T3" fmla="*/ 270 h 338"/>
                <a:gd name="T4" fmla="*/ 14 w 340"/>
                <a:gd name="T5" fmla="*/ 276 h 338"/>
                <a:gd name="T6" fmla="*/ 16 w 340"/>
                <a:gd name="T7" fmla="*/ 280 h 338"/>
                <a:gd name="T8" fmla="*/ 20 w 340"/>
                <a:gd name="T9" fmla="*/ 286 h 338"/>
                <a:gd name="T10" fmla="*/ 316 w 340"/>
                <a:gd name="T11" fmla="*/ 286 h 338"/>
                <a:gd name="T12" fmla="*/ 320 w 340"/>
                <a:gd name="T13" fmla="*/ 286 h 338"/>
                <a:gd name="T14" fmla="*/ 324 w 340"/>
                <a:gd name="T15" fmla="*/ 280 h 338"/>
                <a:gd name="T16" fmla="*/ 326 w 340"/>
                <a:gd name="T17" fmla="*/ 276 h 338"/>
                <a:gd name="T18" fmla="*/ 322 w 340"/>
                <a:gd name="T19" fmla="*/ 270 h 338"/>
                <a:gd name="T20" fmla="*/ 316 w 340"/>
                <a:gd name="T21" fmla="*/ 266 h 338"/>
                <a:gd name="T22" fmla="*/ 298 w 340"/>
                <a:gd name="T23" fmla="*/ 192 h 338"/>
                <a:gd name="T24" fmla="*/ 316 w 340"/>
                <a:gd name="T25" fmla="*/ 192 h 338"/>
                <a:gd name="T26" fmla="*/ 322 w 340"/>
                <a:gd name="T27" fmla="*/ 190 h 338"/>
                <a:gd name="T28" fmla="*/ 326 w 340"/>
                <a:gd name="T29" fmla="*/ 182 h 338"/>
                <a:gd name="T30" fmla="*/ 324 w 340"/>
                <a:gd name="T31" fmla="*/ 178 h 338"/>
                <a:gd name="T32" fmla="*/ 320 w 340"/>
                <a:gd name="T33" fmla="*/ 172 h 338"/>
                <a:gd name="T34" fmla="*/ 24 w 340"/>
                <a:gd name="T35" fmla="*/ 172 h 338"/>
                <a:gd name="T36" fmla="*/ 20 w 340"/>
                <a:gd name="T37" fmla="*/ 172 h 338"/>
                <a:gd name="T38" fmla="*/ 16 w 340"/>
                <a:gd name="T39" fmla="*/ 178 h 338"/>
                <a:gd name="T40" fmla="*/ 14 w 340"/>
                <a:gd name="T41" fmla="*/ 182 h 338"/>
                <a:gd name="T42" fmla="*/ 18 w 340"/>
                <a:gd name="T43" fmla="*/ 190 h 338"/>
                <a:gd name="T44" fmla="*/ 24 w 340"/>
                <a:gd name="T45" fmla="*/ 192 h 338"/>
                <a:gd name="T46" fmla="*/ 42 w 340"/>
                <a:gd name="T47" fmla="*/ 266 h 338"/>
                <a:gd name="T48" fmla="*/ 248 w 340"/>
                <a:gd name="T49" fmla="*/ 266 h 338"/>
                <a:gd name="T50" fmla="*/ 230 w 340"/>
                <a:gd name="T51" fmla="*/ 192 h 338"/>
                <a:gd name="T52" fmla="*/ 248 w 340"/>
                <a:gd name="T53" fmla="*/ 266 h 338"/>
                <a:gd name="T54" fmla="*/ 162 w 340"/>
                <a:gd name="T55" fmla="*/ 266 h 338"/>
                <a:gd name="T56" fmla="*/ 178 w 340"/>
                <a:gd name="T57" fmla="*/ 192 h 338"/>
                <a:gd name="T58" fmla="*/ 110 w 340"/>
                <a:gd name="T59" fmla="*/ 266 h 338"/>
                <a:gd name="T60" fmla="*/ 92 w 340"/>
                <a:gd name="T61" fmla="*/ 192 h 338"/>
                <a:gd name="T62" fmla="*/ 110 w 340"/>
                <a:gd name="T63" fmla="*/ 266 h 338"/>
                <a:gd name="T64" fmla="*/ 340 w 340"/>
                <a:gd name="T65" fmla="*/ 322 h 338"/>
                <a:gd name="T66" fmla="*/ 334 w 340"/>
                <a:gd name="T67" fmla="*/ 334 h 338"/>
                <a:gd name="T68" fmla="*/ 324 w 340"/>
                <a:gd name="T69" fmla="*/ 338 h 338"/>
                <a:gd name="T70" fmla="*/ 16 w 340"/>
                <a:gd name="T71" fmla="*/ 338 h 338"/>
                <a:gd name="T72" fmla="*/ 6 w 340"/>
                <a:gd name="T73" fmla="*/ 334 h 338"/>
                <a:gd name="T74" fmla="*/ 0 w 340"/>
                <a:gd name="T75" fmla="*/ 322 h 338"/>
                <a:gd name="T76" fmla="*/ 2 w 340"/>
                <a:gd name="T77" fmla="*/ 316 h 338"/>
                <a:gd name="T78" fmla="*/ 10 w 340"/>
                <a:gd name="T79" fmla="*/ 308 h 338"/>
                <a:gd name="T80" fmla="*/ 324 w 340"/>
                <a:gd name="T81" fmla="*/ 306 h 338"/>
                <a:gd name="T82" fmla="*/ 330 w 340"/>
                <a:gd name="T83" fmla="*/ 308 h 338"/>
                <a:gd name="T84" fmla="*/ 338 w 340"/>
                <a:gd name="T85" fmla="*/ 316 h 338"/>
                <a:gd name="T86" fmla="*/ 340 w 340"/>
                <a:gd name="T87" fmla="*/ 322 h 338"/>
                <a:gd name="T88" fmla="*/ 82 w 340"/>
                <a:gd name="T89" fmla="*/ 154 h 338"/>
                <a:gd name="T90" fmla="*/ 84 w 340"/>
                <a:gd name="T91" fmla="*/ 136 h 338"/>
                <a:gd name="T92" fmla="*/ 98 w 340"/>
                <a:gd name="T93" fmla="*/ 104 h 338"/>
                <a:gd name="T94" fmla="*/ 120 w 340"/>
                <a:gd name="T95" fmla="*/ 80 h 338"/>
                <a:gd name="T96" fmla="*/ 152 w 340"/>
                <a:gd name="T97" fmla="*/ 68 h 338"/>
                <a:gd name="T98" fmla="*/ 170 w 340"/>
                <a:gd name="T99" fmla="*/ 66 h 338"/>
                <a:gd name="T100" fmla="*/ 204 w 340"/>
                <a:gd name="T101" fmla="*/ 72 h 338"/>
                <a:gd name="T102" fmla="*/ 232 w 340"/>
                <a:gd name="T103" fmla="*/ 92 h 338"/>
                <a:gd name="T104" fmla="*/ 250 w 340"/>
                <a:gd name="T105" fmla="*/ 118 h 338"/>
                <a:gd name="T106" fmla="*/ 258 w 340"/>
                <a:gd name="T107" fmla="*/ 154 h 338"/>
                <a:gd name="T108" fmla="*/ 192 w 340"/>
                <a:gd name="T109" fmla="*/ 54 h 338"/>
                <a:gd name="T110" fmla="*/ 148 w 340"/>
                <a:gd name="T111" fmla="*/ 26 h 338"/>
                <a:gd name="T112" fmla="*/ 192 w 340"/>
                <a:gd name="T113" fmla="*/ 26 h 338"/>
                <a:gd name="T114" fmla="*/ 192 w 340"/>
                <a:gd name="T115" fmla="*/ 54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40" h="338">
                  <a:moveTo>
                    <a:pt x="24" y="266"/>
                  </a:moveTo>
                  <a:lnTo>
                    <a:pt x="24" y="266"/>
                  </a:lnTo>
                  <a:lnTo>
                    <a:pt x="20" y="268"/>
                  </a:lnTo>
                  <a:lnTo>
                    <a:pt x="18" y="270"/>
                  </a:lnTo>
                  <a:lnTo>
                    <a:pt x="16" y="272"/>
                  </a:lnTo>
                  <a:lnTo>
                    <a:pt x="14" y="276"/>
                  </a:lnTo>
                  <a:lnTo>
                    <a:pt x="14" y="276"/>
                  </a:lnTo>
                  <a:lnTo>
                    <a:pt x="16" y="280"/>
                  </a:lnTo>
                  <a:lnTo>
                    <a:pt x="18" y="284"/>
                  </a:lnTo>
                  <a:lnTo>
                    <a:pt x="20" y="286"/>
                  </a:lnTo>
                  <a:lnTo>
                    <a:pt x="24" y="286"/>
                  </a:lnTo>
                  <a:lnTo>
                    <a:pt x="316" y="286"/>
                  </a:lnTo>
                  <a:lnTo>
                    <a:pt x="316" y="286"/>
                  </a:lnTo>
                  <a:lnTo>
                    <a:pt x="320" y="286"/>
                  </a:lnTo>
                  <a:lnTo>
                    <a:pt x="322" y="284"/>
                  </a:lnTo>
                  <a:lnTo>
                    <a:pt x="324" y="280"/>
                  </a:lnTo>
                  <a:lnTo>
                    <a:pt x="326" y="276"/>
                  </a:lnTo>
                  <a:lnTo>
                    <a:pt x="326" y="276"/>
                  </a:lnTo>
                  <a:lnTo>
                    <a:pt x="324" y="272"/>
                  </a:lnTo>
                  <a:lnTo>
                    <a:pt x="322" y="270"/>
                  </a:lnTo>
                  <a:lnTo>
                    <a:pt x="320" y="268"/>
                  </a:lnTo>
                  <a:lnTo>
                    <a:pt x="316" y="266"/>
                  </a:lnTo>
                  <a:lnTo>
                    <a:pt x="298" y="266"/>
                  </a:lnTo>
                  <a:lnTo>
                    <a:pt x="298" y="192"/>
                  </a:lnTo>
                  <a:lnTo>
                    <a:pt x="316" y="192"/>
                  </a:lnTo>
                  <a:lnTo>
                    <a:pt x="316" y="192"/>
                  </a:lnTo>
                  <a:lnTo>
                    <a:pt x="320" y="192"/>
                  </a:lnTo>
                  <a:lnTo>
                    <a:pt x="322" y="190"/>
                  </a:lnTo>
                  <a:lnTo>
                    <a:pt x="324" y="186"/>
                  </a:lnTo>
                  <a:lnTo>
                    <a:pt x="326" y="182"/>
                  </a:lnTo>
                  <a:lnTo>
                    <a:pt x="326" y="182"/>
                  </a:lnTo>
                  <a:lnTo>
                    <a:pt x="324" y="178"/>
                  </a:lnTo>
                  <a:lnTo>
                    <a:pt x="322" y="176"/>
                  </a:lnTo>
                  <a:lnTo>
                    <a:pt x="320" y="172"/>
                  </a:lnTo>
                  <a:lnTo>
                    <a:pt x="316" y="172"/>
                  </a:lnTo>
                  <a:lnTo>
                    <a:pt x="24" y="172"/>
                  </a:lnTo>
                  <a:lnTo>
                    <a:pt x="24" y="172"/>
                  </a:lnTo>
                  <a:lnTo>
                    <a:pt x="20" y="172"/>
                  </a:lnTo>
                  <a:lnTo>
                    <a:pt x="18" y="176"/>
                  </a:lnTo>
                  <a:lnTo>
                    <a:pt x="16" y="178"/>
                  </a:lnTo>
                  <a:lnTo>
                    <a:pt x="14" y="182"/>
                  </a:lnTo>
                  <a:lnTo>
                    <a:pt x="14" y="182"/>
                  </a:lnTo>
                  <a:lnTo>
                    <a:pt x="16" y="186"/>
                  </a:lnTo>
                  <a:lnTo>
                    <a:pt x="18" y="190"/>
                  </a:lnTo>
                  <a:lnTo>
                    <a:pt x="20" y="192"/>
                  </a:lnTo>
                  <a:lnTo>
                    <a:pt x="24" y="192"/>
                  </a:lnTo>
                  <a:lnTo>
                    <a:pt x="42" y="192"/>
                  </a:lnTo>
                  <a:lnTo>
                    <a:pt x="42" y="266"/>
                  </a:lnTo>
                  <a:lnTo>
                    <a:pt x="24" y="266"/>
                  </a:lnTo>
                  <a:close/>
                  <a:moveTo>
                    <a:pt x="248" y="266"/>
                  </a:moveTo>
                  <a:lnTo>
                    <a:pt x="230" y="266"/>
                  </a:lnTo>
                  <a:lnTo>
                    <a:pt x="230" y="192"/>
                  </a:lnTo>
                  <a:lnTo>
                    <a:pt x="248" y="192"/>
                  </a:lnTo>
                  <a:lnTo>
                    <a:pt x="248" y="266"/>
                  </a:lnTo>
                  <a:close/>
                  <a:moveTo>
                    <a:pt x="178" y="266"/>
                  </a:moveTo>
                  <a:lnTo>
                    <a:pt x="162" y="266"/>
                  </a:lnTo>
                  <a:lnTo>
                    <a:pt x="162" y="192"/>
                  </a:lnTo>
                  <a:lnTo>
                    <a:pt x="178" y="192"/>
                  </a:lnTo>
                  <a:lnTo>
                    <a:pt x="178" y="266"/>
                  </a:lnTo>
                  <a:close/>
                  <a:moveTo>
                    <a:pt x="110" y="266"/>
                  </a:moveTo>
                  <a:lnTo>
                    <a:pt x="92" y="266"/>
                  </a:lnTo>
                  <a:lnTo>
                    <a:pt x="92" y="192"/>
                  </a:lnTo>
                  <a:lnTo>
                    <a:pt x="110" y="192"/>
                  </a:lnTo>
                  <a:lnTo>
                    <a:pt x="110" y="266"/>
                  </a:lnTo>
                  <a:close/>
                  <a:moveTo>
                    <a:pt x="340" y="322"/>
                  </a:moveTo>
                  <a:lnTo>
                    <a:pt x="340" y="322"/>
                  </a:lnTo>
                  <a:lnTo>
                    <a:pt x="338" y="328"/>
                  </a:lnTo>
                  <a:lnTo>
                    <a:pt x="334" y="334"/>
                  </a:lnTo>
                  <a:lnTo>
                    <a:pt x="330" y="336"/>
                  </a:lnTo>
                  <a:lnTo>
                    <a:pt x="324" y="338"/>
                  </a:lnTo>
                  <a:lnTo>
                    <a:pt x="16" y="338"/>
                  </a:lnTo>
                  <a:lnTo>
                    <a:pt x="16" y="338"/>
                  </a:lnTo>
                  <a:lnTo>
                    <a:pt x="10" y="336"/>
                  </a:lnTo>
                  <a:lnTo>
                    <a:pt x="6" y="334"/>
                  </a:lnTo>
                  <a:lnTo>
                    <a:pt x="2" y="328"/>
                  </a:lnTo>
                  <a:lnTo>
                    <a:pt x="0" y="322"/>
                  </a:lnTo>
                  <a:lnTo>
                    <a:pt x="0" y="322"/>
                  </a:lnTo>
                  <a:lnTo>
                    <a:pt x="2" y="316"/>
                  </a:lnTo>
                  <a:lnTo>
                    <a:pt x="6" y="310"/>
                  </a:lnTo>
                  <a:lnTo>
                    <a:pt x="10" y="308"/>
                  </a:lnTo>
                  <a:lnTo>
                    <a:pt x="16" y="306"/>
                  </a:lnTo>
                  <a:lnTo>
                    <a:pt x="324" y="306"/>
                  </a:lnTo>
                  <a:lnTo>
                    <a:pt x="324" y="306"/>
                  </a:lnTo>
                  <a:lnTo>
                    <a:pt x="330" y="308"/>
                  </a:lnTo>
                  <a:lnTo>
                    <a:pt x="334" y="310"/>
                  </a:lnTo>
                  <a:lnTo>
                    <a:pt x="338" y="316"/>
                  </a:lnTo>
                  <a:lnTo>
                    <a:pt x="340" y="322"/>
                  </a:lnTo>
                  <a:lnTo>
                    <a:pt x="340" y="322"/>
                  </a:lnTo>
                  <a:close/>
                  <a:moveTo>
                    <a:pt x="258" y="154"/>
                  </a:moveTo>
                  <a:lnTo>
                    <a:pt x="82" y="154"/>
                  </a:lnTo>
                  <a:lnTo>
                    <a:pt x="82" y="154"/>
                  </a:lnTo>
                  <a:lnTo>
                    <a:pt x="84" y="136"/>
                  </a:lnTo>
                  <a:lnTo>
                    <a:pt x="90" y="118"/>
                  </a:lnTo>
                  <a:lnTo>
                    <a:pt x="98" y="104"/>
                  </a:lnTo>
                  <a:lnTo>
                    <a:pt x="108" y="92"/>
                  </a:lnTo>
                  <a:lnTo>
                    <a:pt x="120" y="80"/>
                  </a:lnTo>
                  <a:lnTo>
                    <a:pt x="136" y="72"/>
                  </a:lnTo>
                  <a:lnTo>
                    <a:pt x="152" y="68"/>
                  </a:lnTo>
                  <a:lnTo>
                    <a:pt x="170" y="66"/>
                  </a:lnTo>
                  <a:lnTo>
                    <a:pt x="170" y="66"/>
                  </a:lnTo>
                  <a:lnTo>
                    <a:pt x="188" y="68"/>
                  </a:lnTo>
                  <a:lnTo>
                    <a:pt x="204" y="72"/>
                  </a:lnTo>
                  <a:lnTo>
                    <a:pt x="220" y="80"/>
                  </a:lnTo>
                  <a:lnTo>
                    <a:pt x="232" y="92"/>
                  </a:lnTo>
                  <a:lnTo>
                    <a:pt x="242" y="104"/>
                  </a:lnTo>
                  <a:lnTo>
                    <a:pt x="250" y="118"/>
                  </a:lnTo>
                  <a:lnTo>
                    <a:pt x="256" y="136"/>
                  </a:lnTo>
                  <a:lnTo>
                    <a:pt x="258" y="154"/>
                  </a:lnTo>
                  <a:lnTo>
                    <a:pt x="258" y="154"/>
                  </a:lnTo>
                  <a:close/>
                  <a:moveTo>
                    <a:pt x="192" y="54"/>
                  </a:moveTo>
                  <a:lnTo>
                    <a:pt x="148" y="54"/>
                  </a:lnTo>
                  <a:lnTo>
                    <a:pt x="148" y="26"/>
                  </a:lnTo>
                  <a:lnTo>
                    <a:pt x="170" y="0"/>
                  </a:lnTo>
                  <a:lnTo>
                    <a:pt x="192" y="26"/>
                  </a:lnTo>
                  <a:lnTo>
                    <a:pt x="192" y="26"/>
                  </a:lnTo>
                  <a:lnTo>
                    <a:pt x="192" y="5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xmlns="" id="{F47B957A-4EAB-4116-8125-C30A2140FB28}"/>
              </a:ext>
            </a:extLst>
          </p:cNvPr>
          <p:cNvGrpSpPr/>
          <p:nvPr/>
        </p:nvGrpSpPr>
        <p:grpSpPr>
          <a:xfrm>
            <a:off x="8766428" y="1189656"/>
            <a:ext cx="548640" cy="548640"/>
            <a:chOff x="5841085" y="4690710"/>
            <a:chExt cx="612000" cy="612000"/>
          </a:xfrm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xmlns="" id="{B43DAF94-DBFA-42E5-9EF3-AF766A91EB50}"/>
                </a:ext>
              </a:extLst>
            </p:cNvPr>
            <p:cNvSpPr/>
            <p:nvPr/>
          </p:nvSpPr>
          <p:spPr bwMode="ltGray">
            <a:xfrm>
              <a:off x="5841085" y="4690710"/>
              <a:ext cx="612000" cy="612000"/>
            </a:xfrm>
            <a:prstGeom prst="ellipse">
              <a:avLst/>
            </a:prstGeom>
            <a:solidFill>
              <a:srgbClr val="E0301E"/>
            </a:solidFill>
            <a:ln w="381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endParaRPr>
            </a:p>
          </p:txBody>
        </p:sp>
        <p:sp>
          <p:nvSpPr>
            <p:cNvPr id="106" name="Freeform 4922">
              <a:extLst>
                <a:ext uri="{FF2B5EF4-FFF2-40B4-BE49-F238E27FC236}">
                  <a16:creationId xmlns:a16="http://schemas.microsoft.com/office/drawing/2014/main" xmlns="" id="{D504D5D8-10D6-4B25-8BCD-41A2AE617A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9013" y="4752236"/>
              <a:ext cx="436144" cy="494297"/>
            </a:xfrm>
            <a:custGeom>
              <a:avLst/>
              <a:gdLst>
                <a:gd name="T0" fmla="*/ 52 w 360"/>
                <a:gd name="T1" fmla="*/ 176 h 408"/>
                <a:gd name="T2" fmla="*/ 142 w 360"/>
                <a:gd name="T3" fmla="*/ 222 h 408"/>
                <a:gd name="T4" fmla="*/ 96 w 360"/>
                <a:gd name="T5" fmla="*/ 356 h 408"/>
                <a:gd name="T6" fmla="*/ 14 w 360"/>
                <a:gd name="T7" fmla="*/ 298 h 408"/>
                <a:gd name="T8" fmla="*/ 82 w 360"/>
                <a:gd name="T9" fmla="*/ 380 h 408"/>
                <a:gd name="T10" fmla="*/ 4 w 360"/>
                <a:gd name="T11" fmla="*/ 192 h 408"/>
                <a:gd name="T12" fmla="*/ 4 w 360"/>
                <a:gd name="T13" fmla="*/ 260 h 408"/>
                <a:gd name="T14" fmla="*/ 356 w 360"/>
                <a:gd name="T15" fmla="*/ 264 h 408"/>
                <a:gd name="T16" fmla="*/ 308 w 360"/>
                <a:gd name="T17" fmla="*/ 356 h 408"/>
                <a:gd name="T18" fmla="*/ 216 w 360"/>
                <a:gd name="T19" fmla="*/ 404 h 408"/>
                <a:gd name="T20" fmla="*/ 134 w 360"/>
                <a:gd name="T21" fmla="*/ 402 h 408"/>
                <a:gd name="T22" fmla="*/ 136 w 360"/>
                <a:gd name="T23" fmla="*/ 302 h 408"/>
                <a:gd name="T24" fmla="*/ 192 w 360"/>
                <a:gd name="T25" fmla="*/ 216 h 408"/>
                <a:gd name="T26" fmla="*/ 288 w 360"/>
                <a:gd name="T27" fmla="*/ 176 h 408"/>
                <a:gd name="T28" fmla="*/ 358 w 360"/>
                <a:gd name="T29" fmla="*/ 204 h 408"/>
                <a:gd name="T30" fmla="*/ 316 w 360"/>
                <a:gd name="T31" fmla="*/ 282 h 408"/>
                <a:gd name="T32" fmla="*/ 326 w 360"/>
                <a:gd name="T33" fmla="*/ 222 h 408"/>
                <a:gd name="T34" fmla="*/ 234 w 360"/>
                <a:gd name="T35" fmla="*/ 228 h 408"/>
                <a:gd name="T36" fmla="*/ 308 w 360"/>
                <a:gd name="T37" fmla="*/ 208 h 408"/>
                <a:gd name="T38" fmla="*/ 194 w 360"/>
                <a:gd name="T39" fmla="*/ 262 h 408"/>
                <a:gd name="T40" fmla="*/ 306 w 360"/>
                <a:gd name="T41" fmla="*/ 302 h 408"/>
                <a:gd name="T42" fmla="*/ 200 w 360"/>
                <a:gd name="T43" fmla="*/ 374 h 408"/>
                <a:gd name="T44" fmla="*/ 296 w 360"/>
                <a:gd name="T45" fmla="*/ 318 h 408"/>
                <a:gd name="T46" fmla="*/ 214 w 360"/>
                <a:gd name="T47" fmla="*/ 70 h 408"/>
                <a:gd name="T48" fmla="*/ 180 w 360"/>
                <a:gd name="T49" fmla="*/ 48 h 408"/>
                <a:gd name="T50" fmla="*/ 150 w 360"/>
                <a:gd name="T51" fmla="*/ 64 h 408"/>
                <a:gd name="T52" fmla="*/ 146 w 360"/>
                <a:gd name="T53" fmla="*/ 100 h 408"/>
                <a:gd name="T54" fmla="*/ 180 w 360"/>
                <a:gd name="T55" fmla="*/ 122 h 408"/>
                <a:gd name="T56" fmla="*/ 210 w 360"/>
                <a:gd name="T57" fmla="*/ 106 h 408"/>
                <a:gd name="T58" fmla="*/ 180 w 360"/>
                <a:gd name="T59" fmla="*/ 192 h 408"/>
                <a:gd name="T60" fmla="*/ 170 w 360"/>
                <a:gd name="T61" fmla="*/ 146 h 408"/>
                <a:gd name="T62" fmla="*/ 180 w 360"/>
                <a:gd name="T63" fmla="*/ 136 h 408"/>
                <a:gd name="T64" fmla="*/ 190 w 360"/>
                <a:gd name="T65" fmla="*/ 182 h 408"/>
                <a:gd name="T66" fmla="*/ 180 w 360"/>
                <a:gd name="T67" fmla="*/ 192 h 408"/>
                <a:gd name="T68" fmla="*/ 110 w 360"/>
                <a:gd name="T69" fmla="*/ 148 h 408"/>
                <a:gd name="T70" fmla="*/ 132 w 360"/>
                <a:gd name="T71" fmla="*/ 120 h 408"/>
                <a:gd name="T72" fmla="*/ 146 w 360"/>
                <a:gd name="T73" fmla="*/ 128 h 408"/>
                <a:gd name="T74" fmla="*/ 120 w 360"/>
                <a:gd name="T75" fmla="*/ 156 h 408"/>
                <a:gd name="T76" fmla="*/ 96 w 360"/>
                <a:gd name="T77" fmla="*/ 94 h 408"/>
                <a:gd name="T78" fmla="*/ 92 w 360"/>
                <a:gd name="T79" fmla="*/ 78 h 408"/>
                <a:gd name="T80" fmla="*/ 122 w 360"/>
                <a:gd name="T81" fmla="*/ 76 h 408"/>
                <a:gd name="T82" fmla="*/ 126 w 360"/>
                <a:gd name="T83" fmla="*/ 92 h 408"/>
                <a:gd name="T84" fmla="*/ 132 w 360"/>
                <a:gd name="T85" fmla="*/ 50 h 408"/>
                <a:gd name="T86" fmla="*/ 118 w 360"/>
                <a:gd name="T87" fmla="*/ 28 h 408"/>
                <a:gd name="T88" fmla="*/ 134 w 360"/>
                <a:gd name="T89" fmla="*/ 24 h 408"/>
                <a:gd name="T90" fmla="*/ 144 w 360"/>
                <a:gd name="T91" fmla="*/ 48 h 408"/>
                <a:gd name="T92" fmla="*/ 240 w 360"/>
                <a:gd name="T93" fmla="*/ 156 h 408"/>
                <a:gd name="T94" fmla="*/ 214 w 360"/>
                <a:gd name="T95" fmla="*/ 128 h 408"/>
                <a:gd name="T96" fmla="*/ 228 w 360"/>
                <a:gd name="T97" fmla="*/ 120 h 408"/>
                <a:gd name="T98" fmla="*/ 250 w 360"/>
                <a:gd name="T99" fmla="*/ 148 h 408"/>
                <a:gd name="T100" fmla="*/ 242 w 360"/>
                <a:gd name="T101" fmla="*/ 94 h 408"/>
                <a:gd name="T102" fmla="*/ 232 w 360"/>
                <a:gd name="T103" fmla="*/ 84 h 408"/>
                <a:gd name="T104" fmla="*/ 260 w 360"/>
                <a:gd name="T105" fmla="*/ 74 h 408"/>
                <a:gd name="T106" fmla="*/ 270 w 360"/>
                <a:gd name="T107" fmla="*/ 84 h 408"/>
                <a:gd name="T108" fmla="*/ 242 w 360"/>
                <a:gd name="T109" fmla="*/ 94 h 408"/>
                <a:gd name="T110" fmla="*/ 214 w 360"/>
                <a:gd name="T111" fmla="*/ 46 h 408"/>
                <a:gd name="T112" fmla="*/ 230 w 360"/>
                <a:gd name="T113" fmla="*/ 22 h 408"/>
                <a:gd name="T114" fmla="*/ 244 w 360"/>
                <a:gd name="T115" fmla="*/ 32 h 408"/>
                <a:gd name="T116" fmla="*/ 224 w 360"/>
                <a:gd name="T117" fmla="*/ 52 h 408"/>
                <a:gd name="T118" fmla="*/ 170 w 360"/>
                <a:gd name="T119" fmla="*/ 28 h 408"/>
                <a:gd name="T120" fmla="*/ 176 w 360"/>
                <a:gd name="T121" fmla="*/ 2 h 408"/>
                <a:gd name="T122" fmla="*/ 190 w 360"/>
                <a:gd name="T123" fmla="*/ 10 h 408"/>
                <a:gd name="T124" fmla="*/ 180 w 360"/>
                <a:gd name="T125" fmla="*/ 34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0" h="408">
                  <a:moveTo>
                    <a:pt x="112" y="272"/>
                  </a:moveTo>
                  <a:lnTo>
                    <a:pt x="18" y="178"/>
                  </a:lnTo>
                  <a:lnTo>
                    <a:pt x="18" y="178"/>
                  </a:lnTo>
                  <a:lnTo>
                    <a:pt x="36" y="176"/>
                  </a:lnTo>
                  <a:lnTo>
                    <a:pt x="52" y="176"/>
                  </a:lnTo>
                  <a:lnTo>
                    <a:pt x="52" y="176"/>
                  </a:lnTo>
                  <a:lnTo>
                    <a:pt x="80" y="178"/>
                  </a:lnTo>
                  <a:lnTo>
                    <a:pt x="108" y="184"/>
                  </a:lnTo>
                  <a:lnTo>
                    <a:pt x="132" y="194"/>
                  </a:lnTo>
                  <a:lnTo>
                    <a:pt x="156" y="208"/>
                  </a:lnTo>
                  <a:lnTo>
                    <a:pt x="156" y="208"/>
                  </a:lnTo>
                  <a:lnTo>
                    <a:pt x="142" y="222"/>
                  </a:lnTo>
                  <a:lnTo>
                    <a:pt x="130" y="238"/>
                  </a:lnTo>
                  <a:lnTo>
                    <a:pt x="120" y="256"/>
                  </a:lnTo>
                  <a:lnTo>
                    <a:pt x="112" y="272"/>
                  </a:lnTo>
                  <a:lnTo>
                    <a:pt x="112" y="272"/>
                  </a:lnTo>
                  <a:close/>
                  <a:moveTo>
                    <a:pt x="96" y="356"/>
                  </a:moveTo>
                  <a:lnTo>
                    <a:pt x="96" y="356"/>
                  </a:lnTo>
                  <a:lnTo>
                    <a:pt x="98" y="324"/>
                  </a:lnTo>
                  <a:lnTo>
                    <a:pt x="104" y="294"/>
                  </a:lnTo>
                  <a:lnTo>
                    <a:pt x="92" y="280"/>
                  </a:lnTo>
                  <a:lnTo>
                    <a:pt x="8" y="280"/>
                  </a:lnTo>
                  <a:lnTo>
                    <a:pt x="8" y="280"/>
                  </a:lnTo>
                  <a:lnTo>
                    <a:pt x="14" y="298"/>
                  </a:lnTo>
                  <a:lnTo>
                    <a:pt x="22" y="314"/>
                  </a:lnTo>
                  <a:lnTo>
                    <a:pt x="32" y="330"/>
                  </a:lnTo>
                  <a:lnTo>
                    <a:pt x="42" y="344"/>
                  </a:lnTo>
                  <a:lnTo>
                    <a:pt x="54" y="356"/>
                  </a:lnTo>
                  <a:lnTo>
                    <a:pt x="68" y="368"/>
                  </a:lnTo>
                  <a:lnTo>
                    <a:pt x="82" y="380"/>
                  </a:lnTo>
                  <a:lnTo>
                    <a:pt x="98" y="388"/>
                  </a:lnTo>
                  <a:lnTo>
                    <a:pt x="98" y="388"/>
                  </a:lnTo>
                  <a:lnTo>
                    <a:pt x="96" y="372"/>
                  </a:lnTo>
                  <a:lnTo>
                    <a:pt x="96" y="356"/>
                  </a:lnTo>
                  <a:lnTo>
                    <a:pt x="96" y="356"/>
                  </a:lnTo>
                  <a:close/>
                  <a:moveTo>
                    <a:pt x="4" y="192"/>
                  </a:moveTo>
                  <a:lnTo>
                    <a:pt x="4" y="192"/>
                  </a:lnTo>
                  <a:lnTo>
                    <a:pt x="2" y="21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0" y="244"/>
                  </a:lnTo>
                  <a:lnTo>
                    <a:pt x="4" y="260"/>
                  </a:lnTo>
                  <a:lnTo>
                    <a:pt x="72" y="260"/>
                  </a:lnTo>
                  <a:lnTo>
                    <a:pt x="4" y="192"/>
                  </a:lnTo>
                  <a:close/>
                  <a:moveTo>
                    <a:pt x="360" y="228"/>
                  </a:moveTo>
                  <a:lnTo>
                    <a:pt x="360" y="228"/>
                  </a:lnTo>
                  <a:lnTo>
                    <a:pt x="358" y="246"/>
                  </a:lnTo>
                  <a:lnTo>
                    <a:pt x="356" y="264"/>
                  </a:lnTo>
                  <a:lnTo>
                    <a:pt x="352" y="282"/>
                  </a:lnTo>
                  <a:lnTo>
                    <a:pt x="346" y="298"/>
                  </a:lnTo>
                  <a:lnTo>
                    <a:pt x="338" y="314"/>
                  </a:lnTo>
                  <a:lnTo>
                    <a:pt x="330" y="328"/>
                  </a:lnTo>
                  <a:lnTo>
                    <a:pt x="318" y="342"/>
                  </a:lnTo>
                  <a:lnTo>
                    <a:pt x="308" y="356"/>
                  </a:lnTo>
                  <a:lnTo>
                    <a:pt x="294" y="366"/>
                  </a:lnTo>
                  <a:lnTo>
                    <a:pt x="280" y="378"/>
                  </a:lnTo>
                  <a:lnTo>
                    <a:pt x="266" y="386"/>
                  </a:lnTo>
                  <a:lnTo>
                    <a:pt x="250" y="394"/>
                  </a:lnTo>
                  <a:lnTo>
                    <a:pt x="234" y="400"/>
                  </a:lnTo>
                  <a:lnTo>
                    <a:pt x="216" y="404"/>
                  </a:lnTo>
                  <a:lnTo>
                    <a:pt x="198" y="406"/>
                  </a:lnTo>
                  <a:lnTo>
                    <a:pt x="180" y="408"/>
                  </a:lnTo>
                  <a:lnTo>
                    <a:pt x="180" y="408"/>
                  </a:lnTo>
                  <a:lnTo>
                    <a:pt x="156" y="406"/>
                  </a:lnTo>
                  <a:lnTo>
                    <a:pt x="134" y="402"/>
                  </a:lnTo>
                  <a:lnTo>
                    <a:pt x="134" y="402"/>
                  </a:lnTo>
                  <a:lnTo>
                    <a:pt x="128" y="378"/>
                  </a:lnTo>
                  <a:lnTo>
                    <a:pt x="128" y="356"/>
                  </a:lnTo>
                  <a:lnTo>
                    <a:pt x="128" y="356"/>
                  </a:lnTo>
                  <a:lnTo>
                    <a:pt x="128" y="336"/>
                  </a:lnTo>
                  <a:lnTo>
                    <a:pt x="130" y="318"/>
                  </a:lnTo>
                  <a:lnTo>
                    <a:pt x="136" y="302"/>
                  </a:lnTo>
                  <a:lnTo>
                    <a:pt x="142" y="286"/>
                  </a:lnTo>
                  <a:lnTo>
                    <a:pt x="150" y="270"/>
                  </a:lnTo>
                  <a:lnTo>
                    <a:pt x="158" y="254"/>
                  </a:lnTo>
                  <a:lnTo>
                    <a:pt x="168" y="240"/>
                  </a:lnTo>
                  <a:lnTo>
                    <a:pt x="180" y="228"/>
                  </a:lnTo>
                  <a:lnTo>
                    <a:pt x="192" y="216"/>
                  </a:lnTo>
                  <a:lnTo>
                    <a:pt x="206" y="206"/>
                  </a:lnTo>
                  <a:lnTo>
                    <a:pt x="222" y="198"/>
                  </a:lnTo>
                  <a:lnTo>
                    <a:pt x="238" y="190"/>
                  </a:lnTo>
                  <a:lnTo>
                    <a:pt x="254" y="184"/>
                  </a:lnTo>
                  <a:lnTo>
                    <a:pt x="270" y="178"/>
                  </a:lnTo>
                  <a:lnTo>
                    <a:pt x="288" y="176"/>
                  </a:lnTo>
                  <a:lnTo>
                    <a:pt x="308" y="176"/>
                  </a:lnTo>
                  <a:lnTo>
                    <a:pt x="308" y="176"/>
                  </a:lnTo>
                  <a:lnTo>
                    <a:pt x="330" y="176"/>
                  </a:lnTo>
                  <a:lnTo>
                    <a:pt x="354" y="182"/>
                  </a:lnTo>
                  <a:lnTo>
                    <a:pt x="354" y="182"/>
                  </a:lnTo>
                  <a:lnTo>
                    <a:pt x="358" y="204"/>
                  </a:lnTo>
                  <a:lnTo>
                    <a:pt x="360" y="228"/>
                  </a:lnTo>
                  <a:lnTo>
                    <a:pt x="360" y="228"/>
                  </a:lnTo>
                  <a:close/>
                  <a:moveTo>
                    <a:pt x="326" y="222"/>
                  </a:moveTo>
                  <a:lnTo>
                    <a:pt x="268" y="282"/>
                  </a:lnTo>
                  <a:lnTo>
                    <a:pt x="316" y="282"/>
                  </a:lnTo>
                  <a:lnTo>
                    <a:pt x="316" y="282"/>
                  </a:lnTo>
                  <a:lnTo>
                    <a:pt x="320" y="268"/>
                  </a:lnTo>
                  <a:lnTo>
                    <a:pt x="324" y="256"/>
                  </a:lnTo>
                  <a:lnTo>
                    <a:pt x="326" y="242"/>
                  </a:lnTo>
                  <a:lnTo>
                    <a:pt x="326" y="228"/>
                  </a:lnTo>
                  <a:lnTo>
                    <a:pt x="326" y="228"/>
                  </a:lnTo>
                  <a:lnTo>
                    <a:pt x="326" y="222"/>
                  </a:lnTo>
                  <a:lnTo>
                    <a:pt x="326" y="222"/>
                  </a:lnTo>
                  <a:close/>
                  <a:moveTo>
                    <a:pt x="308" y="208"/>
                  </a:moveTo>
                  <a:lnTo>
                    <a:pt x="308" y="208"/>
                  </a:lnTo>
                  <a:lnTo>
                    <a:pt x="282" y="210"/>
                  </a:lnTo>
                  <a:lnTo>
                    <a:pt x="256" y="218"/>
                  </a:lnTo>
                  <a:lnTo>
                    <a:pt x="234" y="228"/>
                  </a:lnTo>
                  <a:lnTo>
                    <a:pt x="214" y="242"/>
                  </a:lnTo>
                  <a:lnTo>
                    <a:pt x="214" y="308"/>
                  </a:lnTo>
                  <a:lnTo>
                    <a:pt x="312" y="208"/>
                  </a:lnTo>
                  <a:lnTo>
                    <a:pt x="312" y="208"/>
                  </a:lnTo>
                  <a:lnTo>
                    <a:pt x="308" y="208"/>
                  </a:lnTo>
                  <a:lnTo>
                    <a:pt x="308" y="208"/>
                  </a:lnTo>
                  <a:close/>
                  <a:moveTo>
                    <a:pt x="160" y="356"/>
                  </a:moveTo>
                  <a:lnTo>
                    <a:pt x="160" y="356"/>
                  </a:lnTo>
                  <a:lnTo>
                    <a:pt x="160" y="360"/>
                  </a:lnTo>
                  <a:lnTo>
                    <a:pt x="194" y="328"/>
                  </a:lnTo>
                  <a:lnTo>
                    <a:pt x="194" y="262"/>
                  </a:lnTo>
                  <a:lnTo>
                    <a:pt x="194" y="262"/>
                  </a:lnTo>
                  <a:lnTo>
                    <a:pt x="180" y="282"/>
                  </a:lnTo>
                  <a:lnTo>
                    <a:pt x="170" y="306"/>
                  </a:lnTo>
                  <a:lnTo>
                    <a:pt x="162" y="330"/>
                  </a:lnTo>
                  <a:lnTo>
                    <a:pt x="160" y="356"/>
                  </a:lnTo>
                  <a:lnTo>
                    <a:pt x="160" y="356"/>
                  </a:lnTo>
                  <a:close/>
                  <a:moveTo>
                    <a:pt x="306" y="302"/>
                  </a:moveTo>
                  <a:lnTo>
                    <a:pt x="248" y="302"/>
                  </a:lnTo>
                  <a:lnTo>
                    <a:pt x="174" y="374"/>
                  </a:lnTo>
                  <a:lnTo>
                    <a:pt x="174" y="374"/>
                  </a:lnTo>
                  <a:lnTo>
                    <a:pt x="180" y="374"/>
                  </a:lnTo>
                  <a:lnTo>
                    <a:pt x="180" y="374"/>
                  </a:lnTo>
                  <a:lnTo>
                    <a:pt x="200" y="374"/>
                  </a:lnTo>
                  <a:lnTo>
                    <a:pt x="220" y="370"/>
                  </a:lnTo>
                  <a:lnTo>
                    <a:pt x="238" y="364"/>
                  </a:lnTo>
                  <a:lnTo>
                    <a:pt x="254" y="354"/>
                  </a:lnTo>
                  <a:lnTo>
                    <a:pt x="270" y="344"/>
                  </a:lnTo>
                  <a:lnTo>
                    <a:pt x="284" y="332"/>
                  </a:lnTo>
                  <a:lnTo>
                    <a:pt x="296" y="318"/>
                  </a:lnTo>
                  <a:lnTo>
                    <a:pt x="306" y="302"/>
                  </a:lnTo>
                  <a:lnTo>
                    <a:pt x="306" y="302"/>
                  </a:lnTo>
                  <a:close/>
                  <a:moveTo>
                    <a:pt x="216" y="84"/>
                  </a:moveTo>
                  <a:lnTo>
                    <a:pt x="216" y="84"/>
                  </a:lnTo>
                  <a:lnTo>
                    <a:pt x="216" y="78"/>
                  </a:lnTo>
                  <a:lnTo>
                    <a:pt x="214" y="70"/>
                  </a:lnTo>
                  <a:lnTo>
                    <a:pt x="210" y="64"/>
                  </a:lnTo>
                  <a:lnTo>
                    <a:pt x="206" y="60"/>
                  </a:lnTo>
                  <a:lnTo>
                    <a:pt x="200" y="56"/>
                  </a:lnTo>
                  <a:lnTo>
                    <a:pt x="194" y="52"/>
                  </a:lnTo>
                  <a:lnTo>
                    <a:pt x="188" y="50"/>
                  </a:lnTo>
                  <a:lnTo>
                    <a:pt x="180" y="48"/>
                  </a:lnTo>
                  <a:lnTo>
                    <a:pt x="180" y="48"/>
                  </a:lnTo>
                  <a:lnTo>
                    <a:pt x="172" y="50"/>
                  </a:lnTo>
                  <a:lnTo>
                    <a:pt x="166" y="52"/>
                  </a:lnTo>
                  <a:lnTo>
                    <a:pt x="160" y="56"/>
                  </a:lnTo>
                  <a:lnTo>
                    <a:pt x="154" y="60"/>
                  </a:lnTo>
                  <a:lnTo>
                    <a:pt x="150" y="64"/>
                  </a:lnTo>
                  <a:lnTo>
                    <a:pt x="146" y="70"/>
                  </a:lnTo>
                  <a:lnTo>
                    <a:pt x="144" y="78"/>
                  </a:lnTo>
                  <a:lnTo>
                    <a:pt x="144" y="84"/>
                  </a:lnTo>
                  <a:lnTo>
                    <a:pt x="144" y="84"/>
                  </a:lnTo>
                  <a:lnTo>
                    <a:pt x="144" y="92"/>
                  </a:lnTo>
                  <a:lnTo>
                    <a:pt x="146" y="100"/>
                  </a:lnTo>
                  <a:lnTo>
                    <a:pt x="150" y="106"/>
                  </a:lnTo>
                  <a:lnTo>
                    <a:pt x="154" y="110"/>
                  </a:lnTo>
                  <a:lnTo>
                    <a:pt x="160" y="114"/>
                  </a:lnTo>
                  <a:lnTo>
                    <a:pt x="166" y="118"/>
                  </a:lnTo>
                  <a:lnTo>
                    <a:pt x="172" y="120"/>
                  </a:lnTo>
                  <a:lnTo>
                    <a:pt x="180" y="122"/>
                  </a:lnTo>
                  <a:lnTo>
                    <a:pt x="180" y="122"/>
                  </a:lnTo>
                  <a:lnTo>
                    <a:pt x="188" y="120"/>
                  </a:lnTo>
                  <a:lnTo>
                    <a:pt x="194" y="118"/>
                  </a:lnTo>
                  <a:lnTo>
                    <a:pt x="200" y="114"/>
                  </a:lnTo>
                  <a:lnTo>
                    <a:pt x="206" y="110"/>
                  </a:lnTo>
                  <a:lnTo>
                    <a:pt x="210" y="106"/>
                  </a:lnTo>
                  <a:lnTo>
                    <a:pt x="214" y="100"/>
                  </a:lnTo>
                  <a:lnTo>
                    <a:pt x="216" y="92"/>
                  </a:lnTo>
                  <a:lnTo>
                    <a:pt x="216" y="84"/>
                  </a:lnTo>
                  <a:lnTo>
                    <a:pt x="216" y="84"/>
                  </a:lnTo>
                  <a:close/>
                  <a:moveTo>
                    <a:pt x="180" y="192"/>
                  </a:moveTo>
                  <a:lnTo>
                    <a:pt x="180" y="192"/>
                  </a:lnTo>
                  <a:lnTo>
                    <a:pt x="180" y="192"/>
                  </a:lnTo>
                  <a:lnTo>
                    <a:pt x="176" y="190"/>
                  </a:lnTo>
                  <a:lnTo>
                    <a:pt x="172" y="188"/>
                  </a:lnTo>
                  <a:lnTo>
                    <a:pt x="170" y="186"/>
                  </a:lnTo>
                  <a:lnTo>
                    <a:pt x="170" y="182"/>
                  </a:lnTo>
                  <a:lnTo>
                    <a:pt x="170" y="146"/>
                  </a:lnTo>
                  <a:lnTo>
                    <a:pt x="170" y="146"/>
                  </a:lnTo>
                  <a:lnTo>
                    <a:pt x="170" y="142"/>
                  </a:lnTo>
                  <a:lnTo>
                    <a:pt x="172" y="140"/>
                  </a:lnTo>
                  <a:lnTo>
                    <a:pt x="176" y="138"/>
                  </a:lnTo>
                  <a:lnTo>
                    <a:pt x="180" y="136"/>
                  </a:lnTo>
                  <a:lnTo>
                    <a:pt x="180" y="136"/>
                  </a:lnTo>
                  <a:lnTo>
                    <a:pt x="180" y="136"/>
                  </a:lnTo>
                  <a:lnTo>
                    <a:pt x="184" y="138"/>
                  </a:lnTo>
                  <a:lnTo>
                    <a:pt x="188" y="140"/>
                  </a:lnTo>
                  <a:lnTo>
                    <a:pt x="190" y="142"/>
                  </a:lnTo>
                  <a:lnTo>
                    <a:pt x="190" y="146"/>
                  </a:lnTo>
                  <a:lnTo>
                    <a:pt x="190" y="182"/>
                  </a:lnTo>
                  <a:lnTo>
                    <a:pt x="190" y="182"/>
                  </a:lnTo>
                  <a:lnTo>
                    <a:pt x="190" y="186"/>
                  </a:lnTo>
                  <a:lnTo>
                    <a:pt x="188" y="188"/>
                  </a:lnTo>
                  <a:lnTo>
                    <a:pt x="184" y="190"/>
                  </a:lnTo>
                  <a:lnTo>
                    <a:pt x="180" y="192"/>
                  </a:lnTo>
                  <a:lnTo>
                    <a:pt x="180" y="192"/>
                  </a:lnTo>
                  <a:close/>
                  <a:moveTo>
                    <a:pt x="120" y="156"/>
                  </a:moveTo>
                  <a:lnTo>
                    <a:pt x="120" y="156"/>
                  </a:lnTo>
                  <a:lnTo>
                    <a:pt x="116" y="154"/>
                  </a:lnTo>
                  <a:lnTo>
                    <a:pt x="112" y="152"/>
                  </a:lnTo>
                  <a:lnTo>
                    <a:pt x="112" y="152"/>
                  </a:lnTo>
                  <a:lnTo>
                    <a:pt x="110" y="148"/>
                  </a:lnTo>
                  <a:lnTo>
                    <a:pt x="110" y="146"/>
                  </a:lnTo>
                  <a:lnTo>
                    <a:pt x="110" y="142"/>
                  </a:lnTo>
                  <a:lnTo>
                    <a:pt x="112" y="138"/>
                  </a:lnTo>
                  <a:lnTo>
                    <a:pt x="130" y="122"/>
                  </a:lnTo>
                  <a:lnTo>
                    <a:pt x="130" y="122"/>
                  </a:lnTo>
                  <a:lnTo>
                    <a:pt x="132" y="120"/>
                  </a:lnTo>
                  <a:lnTo>
                    <a:pt x="136" y="118"/>
                  </a:lnTo>
                  <a:lnTo>
                    <a:pt x="140" y="120"/>
                  </a:lnTo>
                  <a:lnTo>
                    <a:pt x="144" y="122"/>
                  </a:lnTo>
                  <a:lnTo>
                    <a:pt x="144" y="122"/>
                  </a:lnTo>
                  <a:lnTo>
                    <a:pt x="146" y="124"/>
                  </a:lnTo>
                  <a:lnTo>
                    <a:pt x="146" y="128"/>
                  </a:lnTo>
                  <a:lnTo>
                    <a:pt x="146" y="132"/>
                  </a:lnTo>
                  <a:lnTo>
                    <a:pt x="144" y="136"/>
                  </a:lnTo>
                  <a:lnTo>
                    <a:pt x="126" y="152"/>
                  </a:lnTo>
                  <a:lnTo>
                    <a:pt x="126" y="152"/>
                  </a:lnTo>
                  <a:lnTo>
                    <a:pt x="124" y="154"/>
                  </a:lnTo>
                  <a:lnTo>
                    <a:pt x="120" y="156"/>
                  </a:lnTo>
                  <a:lnTo>
                    <a:pt x="120" y="156"/>
                  </a:lnTo>
                  <a:close/>
                  <a:moveTo>
                    <a:pt x="118" y="94"/>
                  </a:moveTo>
                  <a:lnTo>
                    <a:pt x="118" y="94"/>
                  </a:lnTo>
                  <a:lnTo>
                    <a:pt x="100" y="94"/>
                  </a:lnTo>
                  <a:lnTo>
                    <a:pt x="100" y="94"/>
                  </a:lnTo>
                  <a:lnTo>
                    <a:pt x="96" y="94"/>
                  </a:lnTo>
                  <a:lnTo>
                    <a:pt x="92" y="92"/>
                  </a:lnTo>
                  <a:lnTo>
                    <a:pt x="90" y="88"/>
                  </a:lnTo>
                  <a:lnTo>
                    <a:pt x="90" y="84"/>
                  </a:lnTo>
                  <a:lnTo>
                    <a:pt x="90" y="84"/>
                  </a:lnTo>
                  <a:lnTo>
                    <a:pt x="90" y="82"/>
                  </a:lnTo>
                  <a:lnTo>
                    <a:pt x="92" y="78"/>
                  </a:lnTo>
                  <a:lnTo>
                    <a:pt x="96" y="76"/>
                  </a:lnTo>
                  <a:lnTo>
                    <a:pt x="100" y="74"/>
                  </a:lnTo>
                  <a:lnTo>
                    <a:pt x="100" y="74"/>
                  </a:lnTo>
                  <a:lnTo>
                    <a:pt x="118" y="74"/>
                  </a:lnTo>
                  <a:lnTo>
                    <a:pt x="118" y="74"/>
                  </a:lnTo>
                  <a:lnTo>
                    <a:pt x="122" y="76"/>
                  </a:lnTo>
                  <a:lnTo>
                    <a:pt x="126" y="78"/>
                  </a:lnTo>
                  <a:lnTo>
                    <a:pt x="128" y="82"/>
                  </a:lnTo>
                  <a:lnTo>
                    <a:pt x="128" y="84"/>
                  </a:lnTo>
                  <a:lnTo>
                    <a:pt x="128" y="84"/>
                  </a:lnTo>
                  <a:lnTo>
                    <a:pt x="128" y="88"/>
                  </a:lnTo>
                  <a:lnTo>
                    <a:pt x="126" y="92"/>
                  </a:lnTo>
                  <a:lnTo>
                    <a:pt x="122" y="94"/>
                  </a:lnTo>
                  <a:lnTo>
                    <a:pt x="118" y="94"/>
                  </a:lnTo>
                  <a:lnTo>
                    <a:pt x="118" y="94"/>
                  </a:lnTo>
                  <a:close/>
                  <a:moveTo>
                    <a:pt x="136" y="52"/>
                  </a:moveTo>
                  <a:lnTo>
                    <a:pt x="136" y="52"/>
                  </a:lnTo>
                  <a:lnTo>
                    <a:pt x="132" y="50"/>
                  </a:lnTo>
                  <a:lnTo>
                    <a:pt x="130" y="48"/>
                  </a:lnTo>
                  <a:lnTo>
                    <a:pt x="120" y="38"/>
                  </a:lnTo>
                  <a:lnTo>
                    <a:pt x="120" y="38"/>
                  </a:lnTo>
                  <a:lnTo>
                    <a:pt x="118" y="36"/>
                  </a:lnTo>
                  <a:lnTo>
                    <a:pt x="116" y="32"/>
                  </a:lnTo>
                  <a:lnTo>
                    <a:pt x="118" y="28"/>
                  </a:lnTo>
                  <a:lnTo>
                    <a:pt x="120" y="24"/>
                  </a:lnTo>
                  <a:lnTo>
                    <a:pt x="120" y="24"/>
                  </a:lnTo>
                  <a:lnTo>
                    <a:pt x="122" y="22"/>
                  </a:lnTo>
                  <a:lnTo>
                    <a:pt x="126" y="22"/>
                  </a:lnTo>
                  <a:lnTo>
                    <a:pt x="130" y="22"/>
                  </a:lnTo>
                  <a:lnTo>
                    <a:pt x="134" y="24"/>
                  </a:lnTo>
                  <a:lnTo>
                    <a:pt x="144" y="34"/>
                  </a:lnTo>
                  <a:lnTo>
                    <a:pt x="144" y="34"/>
                  </a:lnTo>
                  <a:lnTo>
                    <a:pt x="146" y="38"/>
                  </a:lnTo>
                  <a:lnTo>
                    <a:pt x="146" y="42"/>
                  </a:lnTo>
                  <a:lnTo>
                    <a:pt x="146" y="46"/>
                  </a:lnTo>
                  <a:lnTo>
                    <a:pt x="144" y="48"/>
                  </a:lnTo>
                  <a:lnTo>
                    <a:pt x="144" y="48"/>
                  </a:lnTo>
                  <a:lnTo>
                    <a:pt x="140" y="50"/>
                  </a:lnTo>
                  <a:lnTo>
                    <a:pt x="136" y="52"/>
                  </a:lnTo>
                  <a:lnTo>
                    <a:pt x="136" y="52"/>
                  </a:lnTo>
                  <a:close/>
                  <a:moveTo>
                    <a:pt x="240" y="156"/>
                  </a:moveTo>
                  <a:lnTo>
                    <a:pt x="240" y="156"/>
                  </a:lnTo>
                  <a:lnTo>
                    <a:pt x="236" y="154"/>
                  </a:lnTo>
                  <a:lnTo>
                    <a:pt x="234" y="152"/>
                  </a:lnTo>
                  <a:lnTo>
                    <a:pt x="216" y="136"/>
                  </a:lnTo>
                  <a:lnTo>
                    <a:pt x="216" y="136"/>
                  </a:lnTo>
                  <a:lnTo>
                    <a:pt x="214" y="132"/>
                  </a:lnTo>
                  <a:lnTo>
                    <a:pt x="214" y="128"/>
                  </a:lnTo>
                  <a:lnTo>
                    <a:pt x="214" y="124"/>
                  </a:lnTo>
                  <a:lnTo>
                    <a:pt x="216" y="122"/>
                  </a:lnTo>
                  <a:lnTo>
                    <a:pt x="216" y="122"/>
                  </a:lnTo>
                  <a:lnTo>
                    <a:pt x="220" y="120"/>
                  </a:lnTo>
                  <a:lnTo>
                    <a:pt x="224" y="118"/>
                  </a:lnTo>
                  <a:lnTo>
                    <a:pt x="228" y="120"/>
                  </a:lnTo>
                  <a:lnTo>
                    <a:pt x="230" y="122"/>
                  </a:lnTo>
                  <a:lnTo>
                    <a:pt x="248" y="138"/>
                  </a:lnTo>
                  <a:lnTo>
                    <a:pt x="248" y="138"/>
                  </a:lnTo>
                  <a:lnTo>
                    <a:pt x="250" y="142"/>
                  </a:lnTo>
                  <a:lnTo>
                    <a:pt x="250" y="146"/>
                  </a:lnTo>
                  <a:lnTo>
                    <a:pt x="250" y="148"/>
                  </a:lnTo>
                  <a:lnTo>
                    <a:pt x="248" y="152"/>
                  </a:lnTo>
                  <a:lnTo>
                    <a:pt x="248" y="152"/>
                  </a:lnTo>
                  <a:lnTo>
                    <a:pt x="244" y="154"/>
                  </a:lnTo>
                  <a:lnTo>
                    <a:pt x="240" y="156"/>
                  </a:lnTo>
                  <a:lnTo>
                    <a:pt x="240" y="156"/>
                  </a:lnTo>
                  <a:close/>
                  <a:moveTo>
                    <a:pt x="242" y="94"/>
                  </a:moveTo>
                  <a:lnTo>
                    <a:pt x="242" y="94"/>
                  </a:lnTo>
                  <a:lnTo>
                    <a:pt x="238" y="94"/>
                  </a:lnTo>
                  <a:lnTo>
                    <a:pt x="234" y="92"/>
                  </a:lnTo>
                  <a:lnTo>
                    <a:pt x="232" y="88"/>
                  </a:lnTo>
                  <a:lnTo>
                    <a:pt x="232" y="84"/>
                  </a:lnTo>
                  <a:lnTo>
                    <a:pt x="232" y="84"/>
                  </a:lnTo>
                  <a:lnTo>
                    <a:pt x="232" y="82"/>
                  </a:lnTo>
                  <a:lnTo>
                    <a:pt x="234" y="78"/>
                  </a:lnTo>
                  <a:lnTo>
                    <a:pt x="238" y="76"/>
                  </a:lnTo>
                  <a:lnTo>
                    <a:pt x="242" y="74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64" y="76"/>
                  </a:lnTo>
                  <a:lnTo>
                    <a:pt x="268" y="78"/>
                  </a:lnTo>
                  <a:lnTo>
                    <a:pt x="270" y="82"/>
                  </a:lnTo>
                  <a:lnTo>
                    <a:pt x="270" y="84"/>
                  </a:lnTo>
                  <a:lnTo>
                    <a:pt x="270" y="84"/>
                  </a:lnTo>
                  <a:lnTo>
                    <a:pt x="270" y="88"/>
                  </a:lnTo>
                  <a:lnTo>
                    <a:pt x="268" y="92"/>
                  </a:lnTo>
                  <a:lnTo>
                    <a:pt x="264" y="94"/>
                  </a:lnTo>
                  <a:lnTo>
                    <a:pt x="260" y="94"/>
                  </a:lnTo>
                  <a:lnTo>
                    <a:pt x="242" y="94"/>
                  </a:lnTo>
                  <a:lnTo>
                    <a:pt x="242" y="94"/>
                  </a:lnTo>
                  <a:close/>
                  <a:moveTo>
                    <a:pt x="224" y="52"/>
                  </a:moveTo>
                  <a:lnTo>
                    <a:pt x="224" y="52"/>
                  </a:lnTo>
                  <a:lnTo>
                    <a:pt x="220" y="50"/>
                  </a:lnTo>
                  <a:lnTo>
                    <a:pt x="216" y="48"/>
                  </a:lnTo>
                  <a:lnTo>
                    <a:pt x="216" y="48"/>
                  </a:lnTo>
                  <a:lnTo>
                    <a:pt x="214" y="46"/>
                  </a:lnTo>
                  <a:lnTo>
                    <a:pt x="214" y="42"/>
                  </a:lnTo>
                  <a:lnTo>
                    <a:pt x="214" y="38"/>
                  </a:lnTo>
                  <a:lnTo>
                    <a:pt x="216" y="34"/>
                  </a:lnTo>
                  <a:lnTo>
                    <a:pt x="226" y="24"/>
                  </a:lnTo>
                  <a:lnTo>
                    <a:pt x="226" y="24"/>
                  </a:lnTo>
                  <a:lnTo>
                    <a:pt x="230" y="22"/>
                  </a:lnTo>
                  <a:lnTo>
                    <a:pt x="234" y="22"/>
                  </a:lnTo>
                  <a:lnTo>
                    <a:pt x="238" y="22"/>
                  </a:lnTo>
                  <a:lnTo>
                    <a:pt x="240" y="24"/>
                  </a:lnTo>
                  <a:lnTo>
                    <a:pt x="240" y="24"/>
                  </a:lnTo>
                  <a:lnTo>
                    <a:pt x="242" y="28"/>
                  </a:lnTo>
                  <a:lnTo>
                    <a:pt x="244" y="32"/>
                  </a:lnTo>
                  <a:lnTo>
                    <a:pt x="242" y="36"/>
                  </a:lnTo>
                  <a:lnTo>
                    <a:pt x="240" y="38"/>
                  </a:lnTo>
                  <a:lnTo>
                    <a:pt x="230" y="48"/>
                  </a:lnTo>
                  <a:lnTo>
                    <a:pt x="230" y="48"/>
                  </a:lnTo>
                  <a:lnTo>
                    <a:pt x="228" y="50"/>
                  </a:lnTo>
                  <a:lnTo>
                    <a:pt x="224" y="52"/>
                  </a:lnTo>
                  <a:lnTo>
                    <a:pt x="224" y="52"/>
                  </a:lnTo>
                  <a:close/>
                  <a:moveTo>
                    <a:pt x="180" y="34"/>
                  </a:moveTo>
                  <a:lnTo>
                    <a:pt x="180" y="34"/>
                  </a:lnTo>
                  <a:lnTo>
                    <a:pt x="176" y="32"/>
                  </a:lnTo>
                  <a:lnTo>
                    <a:pt x="172" y="30"/>
                  </a:lnTo>
                  <a:lnTo>
                    <a:pt x="170" y="28"/>
                  </a:lnTo>
                  <a:lnTo>
                    <a:pt x="170" y="24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70" y="6"/>
                  </a:lnTo>
                  <a:lnTo>
                    <a:pt x="172" y="4"/>
                  </a:lnTo>
                  <a:lnTo>
                    <a:pt x="176" y="2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4" y="2"/>
                  </a:lnTo>
                  <a:lnTo>
                    <a:pt x="188" y="4"/>
                  </a:lnTo>
                  <a:lnTo>
                    <a:pt x="190" y="6"/>
                  </a:lnTo>
                  <a:lnTo>
                    <a:pt x="190" y="10"/>
                  </a:lnTo>
                  <a:lnTo>
                    <a:pt x="190" y="24"/>
                  </a:lnTo>
                  <a:lnTo>
                    <a:pt x="190" y="24"/>
                  </a:lnTo>
                  <a:lnTo>
                    <a:pt x="190" y="28"/>
                  </a:lnTo>
                  <a:lnTo>
                    <a:pt x="188" y="30"/>
                  </a:lnTo>
                  <a:lnTo>
                    <a:pt x="184" y="32"/>
                  </a:lnTo>
                  <a:lnTo>
                    <a:pt x="180" y="34"/>
                  </a:lnTo>
                  <a:lnTo>
                    <a:pt x="180" y="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4EA583A6-7B0B-466F-800B-596A8AC2A47B}"/>
              </a:ext>
            </a:extLst>
          </p:cNvPr>
          <p:cNvGrpSpPr/>
          <p:nvPr/>
        </p:nvGrpSpPr>
        <p:grpSpPr>
          <a:xfrm>
            <a:off x="2765119" y="4096540"/>
            <a:ext cx="548640" cy="548640"/>
            <a:chOff x="6421537" y="3806921"/>
            <a:chExt cx="612775" cy="612775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xmlns="" id="{564A18AD-376F-4CE6-939B-8AB1B320646D}"/>
                </a:ext>
              </a:extLst>
            </p:cNvPr>
            <p:cNvSpPr/>
            <p:nvPr/>
          </p:nvSpPr>
          <p:spPr bwMode="ltGray">
            <a:xfrm>
              <a:off x="6421537" y="3806921"/>
              <a:ext cx="612775" cy="612775"/>
            </a:xfrm>
            <a:prstGeom prst="ellipse">
              <a:avLst/>
            </a:prstGeom>
            <a:solidFill>
              <a:srgbClr val="E0301E"/>
            </a:solidFill>
            <a:ln w="381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xmlns="" id="{FF4BFCD7-7F53-41D4-B8CB-4FC5CC92748C}"/>
                </a:ext>
              </a:extLst>
            </p:cNvPr>
            <p:cNvGrpSpPr/>
            <p:nvPr/>
          </p:nvGrpSpPr>
          <p:grpSpPr>
            <a:xfrm>
              <a:off x="6604485" y="3870480"/>
              <a:ext cx="263114" cy="509704"/>
              <a:chOff x="4935413" y="1889744"/>
              <a:chExt cx="328613" cy="636588"/>
            </a:xfrm>
          </p:grpSpPr>
          <p:sp>
            <p:nvSpPr>
              <p:cNvPr id="110" name="Freeform 211">
                <a:extLst>
                  <a:ext uri="{FF2B5EF4-FFF2-40B4-BE49-F238E27FC236}">
                    <a16:creationId xmlns:a16="http://schemas.microsoft.com/office/drawing/2014/main" xmlns="" id="{46890533-BA86-455D-9387-5C875E400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876" y="1889744"/>
                <a:ext cx="311150" cy="258763"/>
              </a:xfrm>
              <a:custGeom>
                <a:avLst/>
                <a:gdLst>
                  <a:gd name="T0" fmla="*/ 147 w 196"/>
                  <a:gd name="T1" fmla="*/ 10 h 163"/>
                  <a:gd name="T2" fmla="*/ 85 w 196"/>
                  <a:gd name="T3" fmla="*/ 13 h 163"/>
                  <a:gd name="T4" fmla="*/ 69 w 196"/>
                  <a:gd name="T5" fmla="*/ 15 h 163"/>
                  <a:gd name="T6" fmla="*/ 54 w 196"/>
                  <a:gd name="T7" fmla="*/ 25 h 163"/>
                  <a:gd name="T8" fmla="*/ 3 w 196"/>
                  <a:gd name="T9" fmla="*/ 74 h 163"/>
                  <a:gd name="T10" fmla="*/ 0 w 196"/>
                  <a:gd name="T11" fmla="*/ 77 h 163"/>
                  <a:gd name="T12" fmla="*/ 5 w 196"/>
                  <a:gd name="T13" fmla="*/ 146 h 163"/>
                  <a:gd name="T14" fmla="*/ 6 w 196"/>
                  <a:gd name="T15" fmla="*/ 148 h 163"/>
                  <a:gd name="T16" fmla="*/ 10 w 196"/>
                  <a:gd name="T17" fmla="*/ 153 h 163"/>
                  <a:gd name="T18" fmla="*/ 13 w 196"/>
                  <a:gd name="T19" fmla="*/ 153 h 163"/>
                  <a:gd name="T20" fmla="*/ 13 w 196"/>
                  <a:gd name="T21" fmla="*/ 154 h 163"/>
                  <a:gd name="T22" fmla="*/ 15 w 196"/>
                  <a:gd name="T23" fmla="*/ 157 h 163"/>
                  <a:gd name="T24" fmla="*/ 19 w 196"/>
                  <a:gd name="T25" fmla="*/ 161 h 163"/>
                  <a:gd name="T26" fmla="*/ 22 w 196"/>
                  <a:gd name="T27" fmla="*/ 163 h 163"/>
                  <a:gd name="T28" fmla="*/ 28 w 196"/>
                  <a:gd name="T29" fmla="*/ 160 h 163"/>
                  <a:gd name="T30" fmla="*/ 31 w 196"/>
                  <a:gd name="T31" fmla="*/ 154 h 163"/>
                  <a:gd name="T32" fmla="*/ 33 w 196"/>
                  <a:gd name="T33" fmla="*/ 151 h 163"/>
                  <a:gd name="T34" fmla="*/ 41 w 196"/>
                  <a:gd name="T35" fmla="*/ 94 h 163"/>
                  <a:gd name="T36" fmla="*/ 77 w 196"/>
                  <a:gd name="T37" fmla="*/ 66 h 163"/>
                  <a:gd name="T38" fmla="*/ 84 w 196"/>
                  <a:gd name="T39" fmla="*/ 65 h 163"/>
                  <a:gd name="T40" fmla="*/ 87 w 196"/>
                  <a:gd name="T41" fmla="*/ 68 h 163"/>
                  <a:gd name="T42" fmla="*/ 98 w 196"/>
                  <a:gd name="T43" fmla="*/ 87 h 163"/>
                  <a:gd name="T44" fmla="*/ 101 w 196"/>
                  <a:gd name="T45" fmla="*/ 95 h 163"/>
                  <a:gd name="T46" fmla="*/ 74 w 196"/>
                  <a:gd name="T47" fmla="*/ 133 h 163"/>
                  <a:gd name="T48" fmla="*/ 72 w 196"/>
                  <a:gd name="T49" fmla="*/ 137 h 163"/>
                  <a:gd name="T50" fmla="*/ 74 w 196"/>
                  <a:gd name="T51" fmla="*/ 147 h 163"/>
                  <a:gd name="T52" fmla="*/ 77 w 196"/>
                  <a:gd name="T53" fmla="*/ 151 h 163"/>
                  <a:gd name="T54" fmla="*/ 85 w 196"/>
                  <a:gd name="T55" fmla="*/ 154 h 163"/>
                  <a:gd name="T56" fmla="*/ 91 w 196"/>
                  <a:gd name="T57" fmla="*/ 153 h 163"/>
                  <a:gd name="T58" fmla="*/ 133 w 196"/>
                  <a:gd name="T59" fmla="*/ 100 h 163"/>
                  <a:gd name="T60" fmla="*/ 183 w 196"/>
                  <a:gd name="T61" fmla="*/ 68 h 163"/>
                  <a:gd name="T62" fmla="*/ 184 w 196"/>
                  <a:gd name="T63" fmla="*/ 68 h 163"/>
                  <a:gd name="T64" fmla="*/ 192 w 196"/>
                  <a:gd name="T65" fmla="*/ 64 h 163"/>
                  <a:gd name="T66" fmla="*/ 196 w 196"/>
                  <a:gd name="T67" fmla="*/ 56 h 163"/>
                  <a:gd name="T68" fmla="*/ 196 w 196"/>
                  <a:gd name="T69" fmla="*/ 51 h 163"/>
                  <a:gd name="T70" fmla="*/ 196 w 196"/>
                  <a:gd name="T71" fmla="*/ 10 h 163"/>
                  <a:gd name="T72" fmla="*/ 194 w 196"/>
                  <a:gd name="T73" fmla="*/ 5 h 163"/>
                  <a:gd name="T74" fmla="*/ 186 w 196"/>
                  <a:gd name="T75" fmla="*/ 0 h 163"/>
                  <a:gd name="T76" fmla="*/ 147 w 196"/>
                  <a:gd name="T77" fmla="*/ 1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96" h="163">
                    <a:moveTo>
                      <a:pt x="147" y="10"/>
                    </a:moveTo>
                    <a:lnTo>
                      <a:pt x="147" y="10"/>
                    </a:lnTo>
                    <a:lnTo>
                      <a:pt x="113" y="12"/>
                    </a:lnTo>
                    <a:lnTo>
                      <a:pt x="85" y="13"/>
                    </a:lnTo>
                    <a:lnTo>
                      <a:pt x="69" y="15"/>
                    </a:lnTo>
                    <a:lnTo>
                      <a:pt x="69" y="15"/>
                    </a:lnTo>
                    <a:lnTo>
                      <a:pt x="62" y="19"/>
                    </a:lnTo>
                    <a:lnTo>
                      <a:pt x="54" y="25"/>
                    </a:lnTo>
                    <a:lnTo>
                      <a:pt x="32" y="45"/>
                    </a:lnTo>
                    <a:lnTo>
                      <a:pt x="3" y="74"/>
                    </a:lnTo>
                    <a:lnTo>
                      <a:pt x="3" y="74"/>
                    </a:lnTo>
                    <a:lnTo>
                      <a:pt x="0" y="77"/>
                    </a:lnTo>
                    <a:lnTo>
                      <a:pt x="0" y="81"/>
                    </a:lnTo>
                    <a:lnTo>
                      <a:pt x="5" y="146"/>
                    </a:lnTo>
                    <a:lnTo>
                      <a:pt x="5" y="146"/>
                    </a:lnTo>
                    <a:lnTo>
                      <a:pt x="6" y="148"/>
                    </a:lnTo>
                    <a:lnTo>
                      <a:pt x="8" y="151"/>
                    </a:lnTo>
                    <a:lnTo>
                      <a:pt x="10" y="153"/>
                    </a:lnTo>
                    <a:lnTo>
                      <a:pt x="13" y="153"/>
                    </a:lnTo>
                    <a:lnTo>
                      <a:pt x="13" y="153"/>
                    </a:lnTo>
                    <a:lnTo>
                      <a:pt x="13" y="153"/>
                    </a:lnTo>
                    <a:lnTo>
                      <a:pt x="13" y="154"/>
                    </a:lnTo>
                    <a:lnTo>
                      <a:pt x="13" y="154"/>
                    </a:lnTo>
                    <a:lnTo>
                      <a:pt x="15" y="157"/>
                    </a:lnTo>
                    <a:lnTo>
                      <a:pt x="16" y="160"/>
                    </a:lnTo>
                    <a:lnTo>
                      <a:pt x="19" y="161"/>
                    </a:lnTo>
                    <a:lnTo>
                      <a:pt x="22" y="163"/>
                    </a:lnTo>
                    <a:lnTo>
                      <a:pt x="22" y="163"/>
                    </a:lnTo>
                    <a:lnTo>
                      <a:pt x="25" y="161"/>
                    </a:lnTo>
                    <a:lnTo>
                      <a:pt x="28" y="160"/>
                    </a:lnTo>
                    <a:lnTo>
                      <a:pt x="29" y="157"/>
                    </a:lnTo>
                    <a:lnTo>
                      <a:pt x="31" y="154"/>
                    </a:lnTo>
                    <a:lnTo>
                      <a:pt x="31" y="154"/>
                    </a:lnTo>
                    <a:lnTo>
                      <a:pt x="33" y="151"/>
                    </a:lnTo>
                    <a:lnTo>
                      <a:pt x="36" y="147"/>
                    </a:lnTo>
                    <a:lnTo>
                      <a:pt x="41" y="94"/>
                    </a:lnTo>
                    <a:lnTo>
                      <a:pt x="77" y="66"/>
                    </a:lnTo>
                    <a:lnTo>
                      <a:pt x="77" y="66"/>
                    </a:lnTo>
                    <a:lnTo>
                      <a:pt x="81" y="65"/>
                    </a:lnTo>
                    <a:lnTo>
                      <a:pt x="84" y="65"/>
                    </a:lnTo>
                    <a:lnTo>
                      <a:pt x="87" y="68"/>
                    </a:lnTo>
                    <a:lnTo>
                      <a:pt x="87" y="68"/>
                    </a:lnTo>
                    <a:lnTo>
                      <a:pt x="98" y="87"/>
                    </a:lnTo>
                    <a:lnTo>
                      <a:pt x="98" y="87"/>
                    </a:lnTo>
                    <a:lnTo>
                      <a:pt x="101" y="92"/>
                    </a:lnTo>
                    <a:lnTo>
                      <a:pt x="101" y="95"/>
                    </a:lnTo>
                    <a:lnTo>
                      <a:pt x="98" y="100"/>
                    </a:lnTo>
                    <a:lnTo>
                      <a:pt x="74" y="133"/>
                    </a:lnTo>
                    <a:lnTo>
                      <a:pt x="74" y="133"/>
                    </a:lnTo>
                    <a:lnTo>
                      <a:pt x="72" y="137"/>
                    </a:lnTo>
                    <a:lnTo>
                      <a:pt x="72" y="143"/>
                    </a:lnTo>
                    <a:lnTo>
                      <a:pt x="74" y="147"/>
                    </a:lnTo>
                    <a:lnTo>
                      <a:pt x="77" y="151"/>
                    </a:lnTo>
                    <a:lnTo>
                      <a:pt x="77" y="151"/>
                    </a:lnTo>
                    <a:lnTo>
                      <a:pt x="81" y="154"/>
                    </a:lnTo>
                    <a:lnTo>
                      <a:pt x="85" y="154"/>
                    </a:lnTo>
                    <a:lnTo>
                      <a:pt x="85" y="154"/>
                    </a:lnTo>
                    <a:lnTo>
                      <a:pt x="91" y="153"/>
                    </a:lnTo>
                    <a:lnTo>
                      <a:pt x="97" y="148"/>
                    </a:lnTo>
                    <a:lnTo>
                      <a:pt x="133" y="100"/>
                    </a:lnTo>
                    <a:lnTo>
                      <a:pt x="176" y="68"/>
                    </a:lnTo>
                    <a:lnTo>
                      <a:pt x="183" y="68"/>
                    </a:lnTo>
                    <a:lnTo>
                      <a:pt x="183" y="68"/>
                    </a:lnTo>
                    <a:lnTo>
                      <a:pt x="184" y="68"/>
                    </a:lnTo>
                    <a:lnTo>
                      <a:pt x="190" y="66"/>
                    </a:lnTo>
                    <a:lnTo>
                      <a:pt x="192" y="64"/>
                    </a:lnTo>
                    <a:lnTo>
                      <a:pt x="194" y="61"/>
                    </a:lnTo>
                    <a:lnTo>
                      <a:pt x="196" y="56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10"/>
                    </a:lnTo>
                    <a:lnTo>
                      <a:pt x="196" y="10"/>
                    </a:lnTo>
                    <a:lnTo>
                      <a:pt x="196" y="6"/>
                    </a:lnTo>
                    <a:lnTo>
                      <a:pt x="194" y="5"/>
                    </a:lnTo>
                    <a:lnTo>
                      <a:pt x="190" y="2"/>
                    </a:lnTo>
                    <a:lnTo>
                      <a:pt x="186" y="0"/>
                    </a:lnTo>
                    <a:lnTo>
                      <a:pt x="184" y="0"/>
                    </a:lnTo>
                    <a:lnTo>
                      <a:pt x="147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111" name="Freeform 212">
                <a:extLst>
                  <a:ext uri="{FF2B5EF4-FFF2-40B4-BE49-F238E27FC236}">
                    <a16:creationId xmlns:a16="http://schemas.microsoft.com/office/drawing/2014/main" xmlns="" id="{61CBC652-EECA-4889-8AB3-8996D43C4A8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935413" y="2237407"/>
                <a:ext cx="269875" cy="288925"/>
              </a:xfrm>
              <a:custGeom>
                <a:avLst/>
                <a:gdLst>
                  <a:gd name="T0" fmla="*/ 23 w 170"/>
                  <a:gd name="T1" fmla="*/ 26 h 182"/>
                  <a:gd name="T2" fmla="*/ 1 w 170"/>
                  <a:gd name="T3" fmla="*/ 80 h 182"/>
                  <a:gd name="T4" fmla="*/ 1 w 170"/>
                  <a:gd name="T5" fmla="*/ 122 h 182"/>
                  <a:gd name="T6" fmla="*/ 16 w 170"/>
                  <a:gd name="T7" fmla="*/ 152 h 182"/>
                  <a:gd name="T8" fmla="*/ 70 w 170"/>
                  <a:gd name="T9" fmla="*/ 181 h 182"/>
                  <a:gd name="T10" fmla="*/ 121 w 170"/>
                  <a:gd name="T11" fmla="*/ 174 h 182"/>
                  <a:gd name="T12" fmla="*/ 164 w 170"/>
                  <a:gd name="T13" fmla="*/ 129 h 182"/>
                  <a:gd name="T14" fmla="*/ 168 w 170"/>
                  <a:gd name="T15" fmla="*/ 89 h 182"/>
                  <a:gd name="T16" fmla="*/ 155 w 170"/>
                  <a:gd name="T17" fmla="*/ 54 h 182"/>
                  <a:gd name="T18" fmla="*/ 115 w 170"/>
                  <a:gd name="T19" fmla="*/ 14 h 182"/>
                  <a:gd name="T20" fmla="*/ 131 w 170"/>
                  <a:gd name="T21" fmla="*/ 119 h 182"/>
                  <a:gd name="T22" fmla="*/ 124 w 170"/>
                  <a:gd name="T23" fmla="*/ 132 h 182"/>
                  <a:gd name="T24" fmla="*/ 101 w 170"/>
                  <a:gd name="T25" fmla="*/ 146 h 182"/>
                  <a:gd name="T26" fmla="*/ 102 w 170"/>
                  <a:gd name="T27" fmla="*/ 158 h 182"/>
                  <a:gd name="T28" fmla="*/ 96 w 170"/>
                  <a:gd name="T29" fmla="*/ 161 h 182"/>
                  <a:gd name="T30" fmla="*/ 89 w 170"/>
                  <a:gd name="T31" fmla="*/ 149 h 182"/>
                  <a:gd name="T32" fmla="*/ 66 w 170"/>
                  <a:gd name="T33" fmla="*/ 151 h 182"/>
                  <a:gd name="T34" fmla="*/ 56 w 170"/>
                  <a:gd name="T35" fmla="*/ 148 h 182"/>
                  <a:gd name="T36" fmla="*/ 50 w 170"/>
                  <a:gd name="T37" fmla="*/ 139 h 182"/>
                  <a:gd name="T38" fmla="*/ 56 w 170"/>
                  <a:gd name="T39" fmla="*/ 133 h 182"/>
                  <a:gd name="T40" fmla="*/ 70 w 170"/>
                  <a:gd name="T41" fmla="*/ 133 h 182"/>
                  <a:gd name="T42" fmla="*/ 93 w 170"/>
                  <a:gd name="T43" fmla="*/ 132 h 182"/>
                  <a:gd name="T44" fmla="*/ 106 w 170"/>
                  <a:gd name="T45" fmla="*/ 125 h 182"/>
                  <a:gd name="T46" fmla="*/ 111 w 170"/>
                  <a:gd name="T47" fmla="*/ 116 h 182"/>
                  <a:gd name="T48" fmla="*/ 105 w 170"/>
                  <a:gd name="T49" fmla="*/ 106 h 182"/>
                  <a:gd name="T50" fmla="*/ 96 w 170"/>
                  <a:gd name="T51" fmla="*/ 105 h 182"/>
                  <a:gd name="T52" fmla="*/ 69 w 170"/>
                  <a:gd name="T53" fmla="*/ 105 h 182"/>
                  <a:gd name="T54" fmla="*/ 49 w 170"/>
                  <a:gd name="T55" fmla="*/ 102 h 182"/>
                  <a:gd name="T56" fmla="*/ 39 w 170"/>
                  <a:gd name="T57" fmla="*/ 92 h 182"/>
                  <a:gd name="T58" fmla="*/ 36 w 170"/>
                  <a:gd name="T59" fmla="*/ 73 h 182"/>
                  <a:gd name="T60" fmla="*/ 43 w 170"/>
                  <a:gd name="T61" fmla="*/ 63 h 182"/>
                  <a:gd name="T62" fmla="*/ 63 w 170"/>
                  <a:gd name="T63" fmla="*/ 50 h 182"/>
                  <a:gd name="T64" fmla="*/ 62 w 170"/>
                  <a:gd name="T65" fmla="*/ 37 h 182"/>
                  <a:gd name="T66" fmla="*/ 67 w 170"/>
                  <a:gd name="T67" fmla="*/ 34 h 182"/>
                  <a:gd name="T68" fmla="*/ 75 w 170"/>
                  <a:gd name="T69" fmla="*/ 47 h 182"/>
                  <a:gd name="T70" fmla="*/ 99 w 170"/>
                  <a:gd name="T71" fmla="*/ 46 h 182"/>
                  <a:gd name="T72" fmla="*/ 106 w 170"/>
                  <a:gd name="T73" fmla="*/ 50 h 182"/>
                  <a:gd name="T74" fmla="*/ 111 w 170"/>
                  <a:gd name="T75" fmla="*/ 57 h 182"/>
                  <a:gd name="T76" fmla="*/ 105 w 170"/>
                  <a:gd name="T77" fmla="*/ 62 h 182"/>
                  <a:gd name="T78" fmla="*/ 101 w 170"/>
                  <a:gd name="T79" fmla="*/ 62 h 182"/>
                  <a:gd name="T80" fmla="*/ 83 w 170"/>
                  <a:gd name="T81" fmla="*/ 62 h 182"/>
                  <a:gd name="T82" fmla="*/ 67 w 170"/>
                  <a:gd name="T83" fmla="*/ 66 h 182"/>
                  <a:gd name="T84" fmla="*/ 57 w 170"/>
                  <a:gd name="T85" fmla="*/ 75 h 182"/>
                  <a:gd name="T86" fmla="*/ 60 w 170"/>
                  <a:gd name="T87" fmla="*/ 85 h 182"/>
                  <a:gd name="T88" fmla="*/ 73 w 170"/>
                  <a:gd name="T89" fmla="*/ 87 h 182"/>
                  <a:gd name="T90" fmla="*/ 93 w 170"/>
                  <a:gd name="T91" fmla="*/ 87 h 182"/>
                  <a:gd name="T92" fmla="*/ 113 w 170"/>
                  <a:gd name="T93" fmla="*/ 89 h 182"/>
                  <a:gd name="T94" fmla="*/ 131 w 170"/>
                  <a:gd name="T95" fmla="*/ 105 h 182"/>
                  <a:gd name="T96" fmla="*/ 131 w 170"/>
                  <a:gd name="T97" fmla="*/ 119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70" h="182">
                    <a:moveTo>
                      <a:pt x="90" y="0"/>
                    </a:moveTo>
                    <a:lnTo>
                      <a:pt x="30" y="16"/>
                    </a:lnTo>
                    <a:lnTo>
                      <a:pt x="30" y="16"/>
                    </a:lnTo>
                    <a:lnTo>
                      <a:pt x="23" y="26"/>
                    </a:lnTo>
                    <a:lnTo>
                      <a:pt x="16" y="39"/>
                    </a:lnTo>
                    <a:lnTo>
                      <a:pt x="10" y="52"/>
                    </a:lnTo>
                    <a:lnTo>
                      <a:pt x="4" y="66"/>
                    </a:lnTo>
                    <a:lnTo>
                      <a:pt x="1" y="80"/>
                    </a:lnTo>
                    <a:lnTo>
                      <a:pt x="0" y="95"/>
                    </a:lnTo>
                    <a:lnTo>
                      <a:pt x="0" y="109"/>
                    </a:lnTo>
                    <a:lnTo>
                      <a:pt x="1" y="122"/>
                    </a:lnTo>
                    <a:lnTo>
                      <a:pt x="1" y="122"/>
                    </a:lnTo>
                    <a:lnTo>
                      <a:pt x="4" y="131"/>
                    </a:lnTo>
                    <a:lnTo>
                      <a:pt x="7" y="138"/>
                    </a:lnTo>
                    <a:lnTo>
                      <a:pt x="11" y="145"/>
                    </a:lnTo>
                    <a:lnTo>
                      <a:pt x="16" y="152"/>
                    </a:lnTo>
                    <a:lnTo>
                      <a:pt x="27" y="164"/>
                    </a:lnTo>
                    <a:lnTo>
                      <a:pt x="40" y="172"/>
                    </a:lnTo>
                    <a:lnTo>
                      <a:pt x="55" y="178"/>
                    </a:lnTo>
                    <a:lnTo>
                      <a:pt x="70" y="181"/>
                    </a:lnTo>
                    <a:lnTo>
                      <a:pt x="88" y="182"/>
                    </a:lnTo>
                    <a:lnTo>
                      <a:pt x="103" y="179"/>
                    </a:lnTo>
                    <a:lnTo>
                      <a:pt x="103" y="179"/>
                    </a:lnTo>
                    <a:lnTo>
                      <a:pt x="121" y="174"/>
                    </a:lnTo>
                    <a:lnTo>
                      <a:pt x="135" y="165"/>
                    </a:lnTo>
                    <a:lnTo>
                      <a:pt x="147" y="155"/>
                    </a:lnTo>
                    <a:lnTo>
                      <a:pt x="157" y="144"/>
                    </a:lnTo>
                    <a:lnTo>
                      <a:pt x="164" y="129"/>
                    </a:lnTo>
                    <a:lnTo>
                      <a:pt x="168" y="113"/>
                    </a:lnTo>
                    <a:lnTo>
                      <a:pt x="170" y="106"/>
                    </a:lnTo>
                    <a:lnTo>
                      <a:pt x="170" y="98"/>
                    </a:lnTo>
                    <a:lnTo>
                      <a:pt x="168" y="89"/>
                    </a:lnTo>
                    <a:lnTo>
                      <a:pt x="167" y="79"/>
                    </a:lnTo>
                    <a:lnTo>
                      <a:pt x="167" y="79"/>
                    </a:lnTo>
                    <a:lnTo>
                      <a:pt x="162" y="67"/>
                    </a:lnTo>
                    <a:lnTo>
                      <a:pt x="155" y="54"/>
                    </a:lnTo>
                    <a:lnTo>
                      <a:pt x="147" y="43"/>
                    </a:lnTo>
                    <a:lnTo>
                      <a:pt x="136" y="33"/>
                    </a:lnTo>
                    <a:lnTo>
                      <a:pt x="126" y="23"/>
                    </a:lnTo>
                    <a:lnTo>
                      <a:pt x="115" y="14"/>
                    </a:lnTo>
                    <a:lnTo>
                      <a:pt x="102" y="6"/>
                    </a:lnTo>
                    <a:lnTo>
                      <a:pt x="90" y="0"/>
                    </a:lnTo>
                    <a:lnTo>
                      <a:pt x="90" y="0"/>
                    </a:lnTo>
                    <a:close/>
                    <a:moveTo>
                      <a:pt x="131" y="119"/>
                    </a:moveTo>
                    <a:lnTo>
                      <a:pt x="131" y="119"/>
                    </a:lnTo>
                    <a:lnTo>
                      <a:pt x="128" y="126"/>
                    </a:lnTo>
                    <a:lnTo>
                      <a:pt x="124" y="132"/>
                    </a:lnTo>
                    <a:lnTo>
                      <a:pt x="124" y="132"/>
                    </a:lnTo>
                    <a:lnTo>
                      <a:pt x="119" y="138"/>
                    </a:lnTo>
                    <a:lnTo>
                      <a:pt x="112" y="142"/>
                    </a:lnTo>
                    <a:lnTo>
                      <a:pt x="112" y="142"/>
                    </a:lnTo>
                    <a:lnTo>
                      <a:pt x="101" y="146"/>
                    </a:lnTo>
                    <a:lnTo>
                      <a:pt x="103" y="152"/>
                    </a:lnTo>
                    <a:lnTo>
                      <a:pt x="103" y="152"/>
                    </a:lnTo>
                    <a:lnTo>
                      <a:pt x="103" y="155"/>
                    </a:lnTo>
                    <a:lnTo>
                      <a:pt x="102" y="158"/>
                    </a:lnTo>
                    <a:lnTo>
                      <a:pt x="101" y="159"/>
                    </a:lnTo>
                    <a:lnTo>
                      <a:pt x="98" y="161"/>
                    </a:lnTo>
                    <a:lnTo>
                      <a:pt x="98" y="161"/>
                    </a:lnTo>
                    <a:lnTo>
                      <a:pt x="96" y="161"/>
                    </a:lnTo>
                    <a:lnTo>
                      <a:pt x="93" y="159"/>
                    </a:lnTo>
                    <a:lnTo>
                      <a:pt x="92" y="158"/>
                    </a:lnTo>
                    <a:lnTo>
                      <a:pt x="90" y="156"/>
                    </a:lnTo>
                    <a:lnTo>
                      <a:pt x="89" y="149"/>
                    </a:lnTo>
                    <a:lnTo>
                      <a:pt x="89" y="149"/>
                    </a:lnTo>
                    <a:lnTo>
                      <a:pt x="79" y="151"/>
                    </a:lnTo>
                    <a:lnTo>
                      <a:pt x="79" y="151"/>
                    </a:lnTo>
                    <a:lnTo>
                      <a:pt x="66" y="151"/>
                    </a:lnTo>
                    <a:lnTo>
                      <a:pt x="66" y="151"/>
                    </a:lnTo>
                    <a:lnTo>
                      <a:pt x="60" y="149"/>
                    </a:lnTo>
                    <a:lnTo>
                      <a:pt x="56" y="148"/>
                    </a:lnTo>
                    <a:lnTo>
                      <a:pt x="56" y="148"/>
                    </a:lnTo>
                    <a:lnTo>
                      <a:pt x="53" y="145"/>
                    </a:lnTo>
                    <a:lnTo>
                      <a:pt x="50" y="141"/>
                    </a:lnTo>
                    <a:lnTo>
                      <a:pt x="50" y="141"/>
                    </a:lnTo>
                    <a:lnTo>
                      <a:pt x="50" y="139"/>
                    </a:lnTo>
                    <a:lnTo>
                      <a:pt x="52" y="136"/>
                    </a:lnTo>
                    <a:lnTo>
                      <a:pt x="52" y="136"/>
                    </a:lnTo>
                    <a:lnTo>
                      <a:pt x="53" y="135"/>
                    </a:lnTo>
                    <a:lnTo>
                      <a:pt x="56" y="133"/>
                    </a:lnTo>
                    <a:lnTo>
                      <a:pt x="56" y="133"/>
                    </a:lnTo>
                    <a:lnTo>
                      <a:pt x="62" y="133"/>
                    </a:lnTo>
                    <a:lnTo>
                      <a:pt x="62" y="133"/>
                    </a:lnTo>
                    <a:lnTo>
                      <a:pt x="70" y="133"/>
                    </a:lnTo>
                    <a:lnTo>
                      <a:pt x="70" y="133"/>
                    </a:lnTo>
                    <a:lnTo>
                      <a:pt x="82" y="135"/>
                    </a:lnTo>
                    <a:lnTo>
                      <a:pt x="82" y="135"/>
                    </a:lnTo>
                    <a:lnTo>
                      <a:pt x="93" y="132"/>
                    </a:lnTo>
                    <a:lnTo>
                      <a:pt x="93" y="132"/>
                    </a:lnTo>
                    <a:lnTo>
                      <a:pt x="101" y="129"/>
                    </a:lnTo>
                    <a:lnTo>
                      <a:pt x="101" y="129"/>
                    </a:lnTo>
                    <a:lnTo>
                      <a:pt x="106" y="125"/>
                    </a:lnTo>
                    <a:lnTo>
                      <a:pt x="106" y="125"/>
                    </a:lnTo>
                    <a:lnTo>
                      <a:pt x="111" y="119"/>
                    </a:lnTo>
                    <a:lnTo>
                      <a:pt x="111" y="119"/>
                    </a:lnTo>
                    <a:lnTo>
                      <a:pt x="111" y="116"/>
                    </a:lnTo>
                    <a:lnTo>
                      <a:pt x="111" y="113"/>
                    </a:lnTo>
                    <a:lnTo>
                      <a:pt x="111" y="113"/>
                    </a:lnTo>
                    <a:lnTo>
                      <a:pt x="109" y="109"/>
                    </a:lnTo>
                    <a:lnTo>
                      <a:pt x="105" y="106"/>
                    </a:lnTo>
                    <a:lnTo>
                      <a:pt x="105" y="106"/>
                    </a:lnTo>
                    <a:lnTo>
                      <a:pt x="101" y="105"/>
                    </a:lnTo>
                    <a:lnTo>
                      <a:pt x="96" y="105"/>
                    </a:lnTo>
                    <a:lnTo>
                      <a:pt x="96" y="105"/>
                    </a:lnTo>
                    <a:lnTo>
                      <a:pt x="82" y="105"/>
                    </a:lnTo>
                    <a:lnTo>
                      <a:pt x="82" y="105"/>
                    </a:lnTo>
                    <a:lnTo>
                      <a:pt x="69" y="105"/>
                    </a:lnTo>
                    <a:lnTo>
                      <a:pt x="69" y="105"/>
                    </a:lnTo>
                    <a:lnTo>
                      <a:pt x="57" y="105"/>
                    </a:lnTo>
                    <a:lnTo>
                      <a:pt x="57" y="105"/>
                    </a:lnTo>
                    <a:lnTo>
                      <a:pt x="49" y="102"/>
                    </a:lnTo>
                    <a:lnTo>
                      <a:pt x="49" y="102"/>
                    </a:lnTo>
                    <a:lnTo>
                      <a:pt x="44" y="99"/>
                    </a:lnTo>
                    <a:lnTo>
                      <a:pt x="42" y="96"/>
                    </a:lnTo>
                    <a:lnTo>
                      <a:pt x="42" y="96"/>
                    </a:lnTo>
                    <a:lnTo>
                      <a:pt x="39" y="92"/>
                    </a:lnTo>
                    <a:lnTo>
                      <a:pt x="36" y="86"/>
                    </a:lnTo>
                    <a:lnTo>
                      <a:pt x="36" y="86"/>
                    </a:lnTo>
                    <a:lnTo>
                      <a:pt x="36" y="80"/>
                    </a:lnTo>
                    <a:lnTo>
                      <a:pt x="36" y="73"/>
                    </a:lnTo>
                    <a:lnTo>
                      <a:pt x="36" y="73"/>
                    </a:lnTo>
                    <a:lnTo>
                      <a:pt x="39" y="67"/>
                    </a:lnTo>
                    <a:lnTo>
                      <a:pt x="43" y="63"/>
                    </a:lnTo>
                    <a:lnTo>
                      <a:pt x="43" y="63"/>
                    </a:lnTo>
                    <a:lnTo>
                      <a:pt x="47" y="59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63" y="50"/>
                    </a:lnTo>
                    <a:lnTo>
                      <a:pt x="60" y="42"/>
                    </a:lnTo>
                    <a:lnTo>
                      <a:pt x="60" y="42"/>
                    </a:lnTo>
                    <a:lnTo>
                      <a:pt x="60" y="39"/>
                    </a:lnTo>
                    <a:lnTo>
                      <a:pt x="62" y="37"/>
                    </a:lnTo>
                    <a:lnTo>
                      <a:pt x="63" y="34"/>
                    </a:lnTo>
                    <a:lnTo>
                      <a:pt x="65" y="34"/>
                    </a:lnTo>
                    <a:lnTo>
                      <a:pt x="65" y="34"/>
                    </a:lnTo>
                    <a:lnTo>
                      <a:pt x="67" y="34"/>
                    </a:lnTo>
                    <a:lnTo>
                      <a:pt x="70" y="34"/>
                    </a:lnTo>
                    <a:lnTo>
                      <a:pt x="72" y="36"/>
                    </a:lnTo>
                    <a:lnTo>
                      <a:pt x="73" y="39"/>
                    </a:lnTo>
                    <a:lnTo>
                      <a:pt x="75" y="47"/>
                    </a:lnTo>
                    <a:lnTo>
                      <a:pt x="75" y="47"/>
                    </a:lnTo>
                    <a:lnTo>
                      <a:pt x="86" y="46"/>
                    </a:lnTo>
                    <a:lnTo>
                      <a:pt x="86" y="46"/>
                    </a:lnTo>
                    <a:lnTo>
                      <a:pt x="99" y="46"/>
                    </a:lnTo>
                    <a:lnTo>
                      <a:pt x="99" y="46"/>
                    </a:lnTo>
                    <a:lnTo>
                      <a:pt x="103" y="47"/>
                    </a:lnTo>
                    <a:lnTo>
                      <a:pt x="106" y="50"/>
                    </a:lnTo>
                    <a:lnTo>
                      <a:pt x="106" y="50"/>
                    </a:lnTo>
                    <a:lnTo>
                      <a:pt x="109" y="52"/>
                    </a:lnTo>
                    <a:lnTo>
                      <a:pt x="111" y="54"/>
                    </a:lnTo>
                    <a:lnTo>
                      <a:pt x="111" y="54"/>
                    </a:lnTo>
                    <a:lnTo>
                      <a:pt x="111" y="57"/>
                    </a:lnTo>
                    <a:lnTo>
                      <a:pt x="109" y="59"/>
                    </a:lnTo>
                    <a:lnTo>
                      <a:pt x="109" y="59"/>
                    </a:lnTo>
                    <a:lnTo>
                      <a:pt x="108" y="62"/>
                    </a:lnTo>
                    <a:lnTo>
                      <a:pt x="105" y="62"/>
                    </a:lnTo>
                    <a:lnTo>
                      <a:pt x="105" y="62"/>
                    </a:lnTo>
                    <a:lnTo>
                      <a:pt x="102" y="63"/>
                    </a:lnTo>
                    <a:lnTo>
                      <a:pt x="102" y="63"/>
                    </a:lnTo>
                    <a:lnTo>
                      <a:pt x="101" y="62"/>
                    </a:lnTo>
                    <a:lnTo>
                      <a:pt x="101" y="62"/>
                    </a:lnTo>
                    <a:lnTo>
                      <a:pt x="89" y="62"/>
                    </a:lnTo>
                    <a:lnTo>
                      <a:pt x="89" y="62"/>
                    </a:lnTo>
                    <a:lnTo>
                      <a:pt x="83" y="62"/>
                    </a:lnTo>
                    <a:lnTo>
                      <a:pt x="75" y="63"/>
                    </a:lnTo>
                    <a:lnTo>
                      <a:pt x="75" y="63"/>
                    </a:lnTo>
                    <a:lnTo>
                      <a:pt x="67" y="66"/>
                    </a:lnTo>
                    <a:lnTo>
                      <a:pt x="67" y="66"/>
                    </a:lnTo>
                    <a:lnTo>
                      <a:pt x="60" y="70"/>
                    </a:lnTo>
                    <a:lnTo>
                      <a:pt x="60" y="70"/>
                    </a:lnTo>
                    <a:lnTo>
                      <a:pt x="57" y="75"/>
                    </a:lnTo>
                    <a:lnTo>
                      <a:pt x="57" y="75"/>
                    </a:lnTo>
                    <a:lnTo>
                      <a:pt x="57" y="80"/>
                    </a:lnTo>
                    <a:lnTo>
                      <a:pt x="57" y="80"/>
                    </a:lnTo>
                    <a:lnTo>
                      <a:pt x="59" y="82"/>
                    </a:lnTo>
                    <a:lnTo>
                      <a:pt x="60" y="85"/>
                    </a:lnTo>
                    <a:lnTo>
                      <a:pt x="60" y="85"/>
                    </a:lnTo>
                    <a:lnTo>
                      <a:pt x="66" y="86"/>
                    </a:lnTo>
                    <a:lnTo>
                      <a:pt x="66" y="86"/>
                    </a:lnTo>
                    <a:lnTo>
                      <a:pt x="73" y="87"/>
                    </a:lnTo>
                    <a:lnTo>
                      <a:pt x="73" y="87"/>
                    </a:lnTo>
                    <a:lnTo>
                      <a:pt x="83" y="87"/>
                    </a:lnTo>
                    <a:lnTo>
                      <a:pt x="83" y="87"/>
                    </a:lnTo>
                    <a:lnTo>
                      <a:pt x="93" y="87"/>
                    </a:lnTo>
                    <a:lnTo>
                      <a:pt x="93" y="87"/>
                    </a:lnTo>
                    <a:lnTo>
                      <a:pt x="105" y="87"/>
                    </a:lnTo>
                    <a:lnTo>
                      <a:pt x="105" y="87"/>
                    </a:lnTo>
                    <a:lnTo>
                      <a:pt x="113" y="89"/>
                    </a:lnTo>
                    <a:lnTo>
                      <a:pt x="122" y="92"/>
                    </a:lnTo>
                    <a:lnTo>
                      <a:pt x="122" y="92"/>
                    </a:lnTo>
                    <a:lnTo>
                      <a:pt x="128" y="98"/>
                    </a:lnTo>
                    <a:lnTo>
                      <a:pt x="131" y="105"/>
                    </a:lnTo>
                    <a:lnTo>
                      <a:pt x="131" y="105"/>
                    </a:lnTo>
                    <a:lnTo>
                      <a:pt x="132" y="112"/>
                    </a:lnTo>
                    <a:lnTo>
                      <a:pt x="131" y="119"/>
                    </a:lnTo>
                    <a:lnTo>
                      <a:pt x="131" y="1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112" name="Freeform 213">
                <a:extLst>
                  <a:ext uri="{FF2B5EF4-FFF2-40B4-BE49-F238E27FC236}">
                    <a16:creationId xmlns:a16="http://schemas.microsoft.com/office/drawing/2014/main" xmlns="" id="{9265D5BC-FB96-4DE1-A623-27A28AC1D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876" y="2150094"/>
                <a:ext cx="119063" cy="93663"/>
              </a:xfrm>
              <a:custGeom>
                <a:avLst/>
                <a:gdLst>
                  <a:gd name="T0" fmla="*/ 21 w 75"/>
                  <a:gd name="T1" fmla="*/ 59 h 59"/>
                  <a:gd name="T2" fmla="*/ 21 w 75"/>
                  <a:gd name="T3" fmla="*/ 59 h 59"/>
                  <a:gd name="T4" fmla="*/ 48 w 75"/>
                  <a:gd name="T5" fmla="*/ 53 h 59"/>
                  <a:gd name="T6" fmla="*/ 74 w 75"/>
                  <a:gd name="T7" fmla="*/ 46 h 59"/>
                  <a:gd name="T8" fmla="*/ 74 w 75"/>
                  <a:gd name="T9" fmla="*/ 46 h 59"/>
                  <a:gd name="T10" fmla="*/ 75 w 75"/>
                  <a:gd name="T11" fmla="*/ 7 h 59"/>
                  <a:gd name="T12" fmla="*/ 75 w 75"/>
                  <a:gd name="T13" fmla="*/ 7 h 59"/>
                  <a:gd name="T14" fmla="*/ 74 w 75"/>
                  <a:gd name="T15" fmla="*/ 3 h 59"/>
                  <a:gd name="T16" fmla="*/ 72 w 75"/>
                  <a:gd name="T17" fmla="*/ 0 h 59"/>
                  <a:gd name="T18" fmla="*/ 69 w 75"/>
                  <a:gd name="T19" fmla="*/ 0 h 59"/>
                  <a:gd name="T20" fmla="*/ 67 w 75"/>
                  <a:gd name="T21" fmla="*/ 2 h 59"/>
                  <a:gd name="T22" fmla="*/ 62 w 75"/>
                  <a:gd name="T23" fmla="*/ 5 h 59"/>
                  <a:gd name="T24" fmla="*/ 59 w 75"/>
                  <a:gd name="T25" fmla="*/ 9 h 59"/>
                  <a:gd name="T26" fmla="*/ 58 w 75"/>
                  <a:gd name="T27" fmla="*/ 15 h 59"/>
                  <a:gd name="T28" fmla="*/ 56 w 75"/>
                  <a:gd name="T29" fmla="*/ 20 h 59"/>
                  <a:gd name="T30" fmla="*/ 56 w 75"/>
                  <a:gd name="T31" fmla="*/ 20 h 59"/>
                  <a:gd name="T32" fmla="*/ 55 w 75"/>
                  <a:gd name="T33" fmla="*/ 19 h 59"/>
                  <a:gd name="T34" fmla="*/ 55 w 75"/>
                  <a:gd name="T35" fmla="*/ 19 h 59"/>
                  <a:gd name="T36" fmla="*/ 52 w 75"/>
                  <a:gd name="T37" fmla="*/ 13 h 59"/>
                  <a:gd name="T38" fmla="*/ 52 w 75"/>
                  <a:gd name="T39" fmla="*/ 13 h 59"/>
                  <a:gd name="T40" fmla="*/ 48 w 75"/>
                  <a:gd name="T41" fmla="*/ 9 h 59"/>
                  <a:gd name="T42" fmla="*/ 41 w 75"/>
                  <a:gd name="T43" fmla="*/ 5 h 59"/>
                  <a:gd name="T44" fmla="*/ 41 w 75"/>
                  <a:gd name="T45" fmla="*/ 5 h 59"/>
                  <a:gd name="T46" fmla="*/ 36 w 75"/>
                  <a:gd name="T47" fmla="*/ 3 h 59"/>
                  <a:gd name="T48" fmla="*/ 32 w 75"/>
                  <a:gd name="T49" fmla="*/ 5 h 59"/>
                  <a:gd name="T50" fmla="*/ 29 w 75"/>
                  <a:gd name="T51" fmla="*/ 7 h 59"/>
                  <a:gd name="T52" fmla="*/ 28 w 75"/>
                  <a:gd name="T53" fmla="*/ 12 h 59"/>
                  <a:gd name="T54" fmla="*/ 28 w 75"/>
                  <a:gd name="T55" fmla="*/ 12 h 59"/>
                  <a:gd name="T56" fmla="*/ 25 w 75"/>
                  <a:gd name="T57" fmla="*/ 19 h 59"/>
                  <a:gd name="T58" fmla="*/ 23 w 75"/>
                  <a:gd name="T59" fmla="*/ 26 h 59"/>
                  <a:gd name="T60" fmla="*/ 23 w 75"/>
                  <a:gd name="T61" fmla="*/ 26 h 59"/>
                  <a:gd name="T62" fmla="*/ 23 w 75"/>
                  <a:gd name="T63" fmla="*/ 29 h 59"/>
                  <a:gd name="T64" fmla="*/ 23 w 75"/>
                  <a:gd name="T65" fmla="*/ 29 h 59"/>
                  <a:gd name="T66" fmla="*/ 21 w 75"/>
                  <a:gd name="T67" fmla="*/ 23 h 59"/>
                  <a:gd name="T68" fmla="*/ 15 w 75"/>
                  <a:gd name="T69" fmla="*/ 20 h 59"/>
                  <a:gd name="T70" fmla="*/ 10 w 75"/>
                  <a:gd name="T71" fmla="*/ 17 h 59"/>
                  <a:gd name="T72" fmla="*/ 6 w 75"/>
                  <a:gd name="T73" fmla="*/ 16 h 59"/>
                  <a:gd name="T74" fmla="*/ 3 w 75"/>
                  <a:gd name="T75" fmla="*/ 17 h 59"/>
                  <a:gd name="T76" fmla="*/ 0 w 75"/>
                  <a:gd name="T77" fmla="*/ 19 h 59"/>
                  <a:gd name="T78" fmla="*/ 0 w 75"/>
                  <a:gd name="T79" fmla="*/ 22 h 59"/>
                  <a:gd name="T80" fmla="*/ 2 w 75"/>
                  <a:gd name="T81" fmla="*/ 25 h 59"/>
                  <a:gd name="T82" fmla="*/ 2 w 75"/>
                  <a:gd name="T83" fmla="*/ 25 h 59"/>
                  <a:gd name="T84" fmla="*/ 21 w 75"/>
                  <a:gd name="T85" fmla="*/ 59 h 59"/>
                  <a:gd name="T86" fmla="*/ 21 w 75"/>
                  <a:gd name="T87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75" h="59">
                    <a:moveTo>
                      <a:pt x="21" y="59"/>
                    </a:moveTo>
                    <a:lnTo>
                      <a:pt x="21" y="59"/>
                    </a:lnTo>
                    <a:lnTo>
                      <a:pt x="48" y="53"/>
                    </a:lnTo>
                    <a:lnTo>
                      <a:pt x="74" y="46"/>
                    </a:lnTo>
                    <a:lnTo>
                      <a:pt x="74" y="46"/>
                    </a:lnTo>
                    <a:lnTo>
                      <a:pt x="75" y="7"/>
                    </a:lnTo>
                    <a:lnTo>
                      <a:pt x="75" y="7"/>
                    </a:lnTo>
                    <a:lnTo>
                      <a:pt x="74" y="3"/>
                    </a:lnTo>
                    <a:lnTo>
                      <a:pt x="72" y="0"/>
                    </a:lnTo>
                    <a:lnTo>
                      <a:pt x="69" y="0"/>
                    </a:lnTo>
                    <a:lnTo>
                      <a:pt x="67" y="2"/>
                    </a:lnTo>
                    <a:lnTo>
                      <a:pt x="62" y="5"/>
                    </a:lnTo>
                    <a:lnTo>
                      <a:pt x="59" y="9"/>
                    </a:lnTo>
                    <a:lnTo>
                      <a:pt x="58" y="15"/>
                    </a:lnTo>
                    <a:lnTo>
                      <a:pt x="56" y="20"/>
                    </a:lnTo>
                    <a:lnTo>
                      <a:pt x="56" y="20"/>
                    </a:lnTo>
                    <a:lnTo>
                      <a:pt x="55" y="19"/>
                    </a:lnTo>
                    <a:lnTo>
                      <a:pt x="55" y="19"/>
                    </a:lnTo>
                    <a:lnTo>
                      <a:pt x="52" y="13"/>
                    </a:lnTo>
                    <a:lnTo>
                      <a:pt x="52" y="13"/>
                    </a:lnTo>
                    <a:lnTo>
                      <a:pt x="48" y="9"/>
                    </a:lnTo>
                    <a:lnTo>
                      <a:pt x="41" y="5"/>
                    </a:lnTo>
                    <a:lnTo>
                      <a:pt x="41" y="5"/>
                    </a:lnTo>
                    <a:lnTo>
                      <a:pt x="36" y="3"/>
                    </a:lnTo>
                    <a:lnTo>
                      <a:pt x="32" y="5"/>
                    </a:lnTo>
                    <a:lnTo>
                      <a:pt x="29" y="7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5" y="19"/>
                    </a:lnTo>
                    <a:lnTo>
                      <a:pt x="23" y="26"/>
                    </a:lnTo>
                    <a:lnTo>
                      <a:pt x="23" y="26"/>
                    </a:lnTo>
                    <a:lnTo>
                      <a:pt x="23" y="29"/>
                    </a:lnTo>
                    <a:lnTo>
                      <a:pt x="23" y="29"/>
                    </a:lnTo>
                    <a:lnTo>
                      <a:pt x="21" y="23"/>
                    </a:lnTo>
                    <a:lnTo>
                      <a:pt x="15" y="20"/>
                    </a:lnTo>
                    <a:lnTo>
                      <a:pt x="10" y="17"/>
                    </a:lnTo>
                    <a:lnTo>
                      <a:pt x="6" y="16"/>
                    </a:lnTo>
                    <a:lnTo>
                      <a:pt x="3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1" y="59"/>
                    </a:lnTo>
                    <a:lnTo>
                      <a:pt x="21" y="5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</p:grpSp>
      </p:grpSp>
      <p:sp>
        <p:nvSpPr>
          <p:cNvPr id="113" name="Slide Number Placeholder 2">
            <a:extLst>
              <a:ext uri="{FF2B5EF4-FFF2-40B4-BE49-F238E27FC236}">
                <a16:creationId xmlns:a16="http://schemas.microsoft.com/office/drawing/2014/main" xmlns="" id="{1352D627-B935-4418-AD7A-4D2D1D19E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xmlns="" id="{DEE38440-652B-440D-A6E9-B13341984B5D}"/>
              </a:ext>
            </a:extLst>
          </p:cNvPr>
          <p:cNvSpPr/>
          <p:nvPr/>
        </p:nvSpPr>
        <p:spPr>
          <a:xfrm>
            <a:off x="279400" y="6222372"/>
            <a:ext cx="11709400" cy="147948"/>
          </a:xfrm>
          <a:prstGeom prst="trapezoid">
            <a:avLst>
              <a:gd name="adj" fmla="val 90812"/>
            </a:avLst>
          </a:prstGeom>
          <a:solidFill>
            <a:srgbClr val="BB2740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5321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498912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0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/>
            <a:r>
              <a:rPr lang="en-US" sz="2400" dirty="0"/>
              <a:t>Monitoring &amp; Evaluation Framework</a:t>
            </a:r>
          </a:p>
        </p:txBody>
      </p:sp>
      <p:sp>
        <p:nvSpPr>
          <p:cNvPr id="113" name="Slide Number Placeholder 2">
            <a:extLst>
              <a:ext uri="{FF2B5EF4-FFF2-40B4-BE49-F238E27FC236}">
                <a16:creationId xmlns:a16="http://schemas.microsoft.com/office/drawing/2014/main" xmlns="" id="{1352D627-B935-4418-AD7A-4D2D1D19E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" name="Rectangle: Top Corners Snipped 12">
            <a:extLst>
              <a:ext uri="{FF2B5EF4-FFF2-40B4-BE49-F238E27FC236}">
                <a16:creationId xmlns:a16="http://schemas.microsoft.com/office/drawing/2014/main" xmlns="" id="{DB4DF411-3485-47E9-97A8-881D09A56976}"/>
              </a:ext>
            </a:extLst>
          </p:cNvPr>
          <p:cNvSpPr/>
          <p:nvPr/>
        </p:nvSpPr>
        <p:spPr>
          <a:xfrm>
            <a:off x="532481" y="1680194"/>
            <a:ext cx="11216607" cy="640080"/>
          </a:xfrm>
          <a:prstGeom prst="snip2SameRect">
            <a:avLst>
              <a:gd name="adj1" fmla="val 33787"/>
              <a:gd name="adj2" fmla="val 0"/>
            </a:avLst>
          </a:prstGeom>
          <a:solidFill>
            <a:srgbClr val="015685"/>
          </a:solidFill>
          <a:ln>
            <a:noFill/>
          </a:ln>
          <a:effectLst/>
        </p:spPr>
        <p:txBody>
          <a:bodyPr bIns="36576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Monitoring and Evaluation of Mission Karmayogi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2E46BFF-54F5-4D98-A4D1-90455B9E3DAC}"/>
              </a:ext>
            </a:extLst>
          </p:cNvPr>
          <p:cNvSpPr/>
          <p:nvPr/>
        </p:nvSpPr>
        <p:spPr>
          <a:xfrm>
            <a:off x="532481" y="2436382"/>
            <a:ext cx="2651760" cy="913534"/>
          </a:xfrm>
          <a:prstGeom prst="rect">
            <a:avLst/>
          </a:prstGeom>
          <a:solidFill>
            <a:srgbClr val="FE8D26"/>
          </a:solidFill>
          <a:ln>
            <a:noFill/>
          </a:ln>
          <a:effectLst/>
        </p:spPr>
        <p:txBody>
          <a:bodyPr lIns="91440" tIns="2743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Prime Minister’s Dashboard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FBB7377-1DE0-48A1-8430-E6048128EF2A}"/>
              </a:ext>
            </a:extLst>
          </p:cNvPr>
          <p:cNvSpPr/>
          <p:nvPr/>
        </p:nvSpPr>
        <p:spPr>
          <a:xfrm>
            <a:off x="3388277" y="2436382"/>
            <a:ext cx="2651760" cy="913534"/>
          </a:xfrm>
          <a:prstGeom prst="rect">
            <a:avLst/>
          </a:prstGeom>
          <a:solidFill>
            <a:srgbClr val="FE8D26"/>
          </a:solidFill>
          <a:ln>
            <a:noFill/>
          </a:ln>
          <a:effectLst/>
        </p:spPr>
        <p:txBody>
          <a:bodyPr lIns="91440" tIns="2743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Capacity Building Plan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0C66772-CA51-4913-A44F-E6008D2A5951}"/>
              </a:ext>
            </a:extLst>
          </p:cNvPr>
          <p:cNvSpPr/>
          <p:nvPr/>
        </p:nvSpPr>
        <p:spPr>
          <a:xfrm>
            <a:off x="6244073" y="2436382"/>
            <a:ext cx="2651760" cy="913534"/>
          </a:xfrm>
          <a:prstGeom prst="rect">
            <a:avLst/>
          </a:prstGeom>
          <a:solidFill>
            <a:srgbClr val="FE8D26"/>
          </a:solidFill>
          <a:ln>
            <a:noFill/>
          </a:ln>
          <a:effectLst/>
        </p:spPr>
        <p:txBody>
          <a:bodyPr lIns="91440" tIns="2743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Annual State of Civil Services Report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E170D6B-E7BB-4F2B-A654-8606118546B9}"/>
              </a:ext>
            </a:extLst>
          </p:cNvPr>
          <p:cNvSpPr/>
          <p:nvPr/>
        </p:nvSpPr>
        <p:spPr>
          <a:xfrm>
            <a:off x="9099868" y="2436382"/>
            <a:ext cx="2651760" cy="913534"/>
          </a:xfrm>
          <a:prstGeom prst="rect">
            <a:avLst/>
          </a:prstGeom>
          <a:solidFill>
            <a:srgbClr val="FE8D26"/>
          </a:solidFill>
          <a:ln>
            <a:noFill/>
          </a:ln>
          <a:effectLst/>
        </p:spPr>
        <p:txBody>
          <a:bodyPr lIns="91440" tIns="2743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Independent Audits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966EE85-1A29-4F5A-B1D0-533C6C133F5A}"/>
              </a:ext>
            </a:extLst>
          </p:cNvPr>
          <p:cNvSpPr/>
          <p:nvPr/>
        </p:nvSpPr>
        <p:spPr>
          <a:xfrm>
            <a:off x="532481" y="3388016"/>
            <a:ext cx="2651760" cy="2568284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</p:spPr>
        <p:txBody>
          <a:bodyPr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Real-time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reporting of Capacity Building KPIs</a:t>
            </a:r>
            <a:r>
              <a:rPr lang="en-US" kern="0" dirty="0">
                <a:solidFill>
                  <a:prstClr val="black"/>
                </a:solidFill>
                <a:latin typeface="Times New Roman"/>
              </a:rPr>
              <a:t> with </a:t>
            </a:r>
            <a:r>
              <a:rPr lang="en-US" b="1" kern="0" dirty="0">
                <a:solidFill>
                  <a:prstClr val="black"/>
                </a:solidFill>
                <a:latin typeface="Times New Roman"/>
              </a:rPr>
              <a:t>Annual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Score Cards and Rankings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Departments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E4528A6-C8DB-4BB4-92B2-6B6CA8A24D26}"/>
              </a:ext>
            </a:extLst>
          </p:cNvPr>
          <p:cNvSpPr/>
          <p:nvPr/>
        </p:nvSpPr>
        <p:spPr>
          <a:xfrm>
            <a:off x="3388277" y="3388016"/>
            <a:ext cx="2651760" cy="2568284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Goal Setting - Annual Plans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submitted by each Department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aligned to National ambitions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F4931668-23B6-4BC9-BBB6-09423C447C91}"/>
              </a:ext>
            </a:extLst>
          </p:cNvPr>
          <p:cNvSpPr/>
          <p:nvPr/>
        </p:nvSpPr>
        <p:spPr>
          <a:xfrm>
            <a:off x="6244073" y="3388016"/>
            <a:ext cx="2651760" cy="2568284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Consolidated Performance of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Civil Services as a whole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 a year with focus on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achievements &amp; contribution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to National Progress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0A767D76-8F4F-4733-91CC-8B8355D78CBF}"/>
              </a:ext>
            </a:extLst>
          </p:cNvPr>
          <p:cNvSpPr/>
          <p:nvPr/>
        </p:nvSpPr>
        <p:spPr>
          <a:xfrm>
            <a:off x="9099868" y="3388016"/>
            <a:ext cx="2651760" cy="2568284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Third Party Audit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of Programme, in addition to regular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Audit and Quality Assurance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by Capacity Building Commission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9261089F-933B-419E-8CD6-043457AF89C9}"/>
              </a:ext>
            </a:extLst>
          </p:cNvPr>
          <p:cNvSpPr/>
          <p:nvPr/>
        </p:nvSpPr>
        <p:spPr>
          <a:xfrm>
            <a:off x="1538321" y="2002042"/>
            <a:ext cx="640080" cy="640080"/>
          </a:xfrm>
          <a:prstGeom prst="ellipse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C8C05B7C-8748-4157-BE31-B81B32050EE0}"/>
              </a:ext>
            </a:extLst>
          </p:cNvPr>
          <p:cNvSpPr/>
          <p:nvPr/>
        </p:nvSpPr>
        <p:spPr>
          <a:xfrm>
            <a:off x="4394117" y="2002042"/>
            <a:ext cx="640080" cy="640080"/>
          </a:xfrm>
          <a:prstGeom prst="ellipse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E8ED0004-6AD3-437E-A627-EFF1E62697C9}"/>
              </a:ext>
            </a:extLst>
          </p:cNvPr>
          <p:cNvSpPr/>
          <p:nvPr/>
        </p:nvSpPr>
        <p:spPr>
          <a:xfrm>
            <a:off x="7249913" y="2002042"/>
            <a:ext cx="640080" cy="640080"/>
          </a:xfrm>
          <a:prstGeom prst="ellipse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73F8E21B-52EE-4786-9647-88A34ACEA5C4}"/>
              </a:ext>
            </a:extLst>
          </p:cNvPr>
          <p:cNvSpPr/>
          <p:nvPr/>
        </p:nvSpPr>
        <p:spPr>
          <a:xfrm>
            <a:off x="10105708" y="2002042"/>
            <a:ext cx="640080" cy="640080"/>
          </a:xfrm>
          <a:prstGeom prst="ellipse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31" name="Picture 21" descr="dashboard Icon 1245750">
            <a:extLst>
              <a:ext uri="{FF2B5EF4-FFF2-40B4-BE49-F238E27FC236}">
                <a16:creationId xmlns:a16="http://schemas.microsoft.com/office/drawing/2014/main" xmlns="" id="{8D079DDF-B76F-4151-BC8C-F9B3BFDB3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761" y="2106936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4" descr="Planning Icon 2417324">
            <a:extLst>
              <a:ext uri="{FF2B5EF4-FFF2-40B4-BE49-F238E27FC236}">
                <a16:creationId xmlns:a16="http://schemas.microsoft.com/office/drawing/2014/main" xmlns="" id="{A60BBD7D-F9E6-4771-A33D-7DECB5EA7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426" y="2130678"/>
            <a:ext cx="365760" cy="3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6" descr="report Icon 230992">
            <a:extLst>
              <a:ext uri="{FF2B5EF4-FFF2-40B4-BE49-F238E27FC236}">
                <a16:creationId xmlns:a16="http://schemas.microsoft.com/office/drawing/2014/main" xmlns="" id="{2FFD7FC5-23CD-4DA9-9D0A-07E82E61C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345" y="2078974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8" descr="Audit Icon 2421575">
            <a:extLst>
              <a:ext uri="{FF2B5EF4-FFF2-40B4-BE49-F238E27FC236}">
                <a16:creationId xmlns:a16="http://schemas.microsoft.com/office/drawing/2014/main" xmlns="" id="{8934A31B-5B1D-422B-9F25-6792E9687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848" y="2079496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035609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112255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/>
            <a:r>
              <a:rPr lang="en-US" sz="2400" dirty="0"/>
              <a:t>Democratized Civil Service - Silo-less Performance</a:t>
            </a:r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B8012E3-93AF-4798-9EE9-C3471B1FFF94}"/>
              </a:ext>
            </a:extLst>
          </p:cNvPr>
          <p:cNvGrpSpPr>
            <a:grpSpLocks noChangeAspect="1"/>
          </p:cNvGrpSpPr>
          <p:nvPr/>
        </p:nvGrpSpPr>
        <p:grpSpPr>
          <a:xfrm>
            <a:off x="1112520" y="1143525"/>
            <a:ext cx="10636568" cy="5994963"/>
            <a:chOff x="1060909" y="1245125"/>
            <a:chExt cx="9828677" cy="5539619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xmlns="" id="{DEA77924-D8A5-4D0D-B126-1001EF03EEFA}"/>
                </a:ext>
              </a:extLst>
            </p:cNvPr>
            <p:cNvCxnSpPr/>
            <p:nvPr/>
          </p:nvCxnSpPr>
          <p:spPr>
            <a:xfrm>
              <a:off x="3509958" y="1615931"/>
              <a:ext cx="90237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  <a:tailEnd type="oval"/>
            </a:ln>
            <a:effectLst/>
          </p:spPr>
        </p:cxn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xmlns="" id="{BC4368B4-C7C1-454D-9365-79E6C67922AE}"/>
                </a:ext>
              </a:extLst>
            </p:cNvPr>
            <p:cNvGrpSpPr/>
            <p:nvPr/>
          </p:nvGrpSpPr>
          <p:grpSpPr>
            <a:xfrm>
              <a:off x="4555652" y="1462558"/>
              <a:ext cx="5499255" cy="535871"/>
              <a:chOff x="3922908" y="1906532"/>
              <a:chExt cx="5499255" cy="535871"/>
            </a:xfrm>
          </p:grpSpPr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xmlns="" id="{5E7331A7-D68E-4D80-B953-B18333FD7EB8}"/>
                  </a:ext>
                </a:extLst>
              </p:cNvPr>
              <p:cNvSpPr txBox="1"/>
              <p:nvPr/>
            </p:nvSpPr>
            <p:spPr>
              <a:xfrm>
                <a:off x="3922909" y="2214884"/>
                <a:ext cx="5499254" cy="227519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Self driven; building competencies to achieve one’s full potential</a:t>
                </a: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xmlns="" id="{C596588D-8AA0-469D-8553-2B58A13D104A}"/>
                  </a:ext>
                </a:extLst>
              </p:cNvPr>
              <p:cNvSpPr txBox="1"/>
              <p:nvPr/>
            </p:nvSpPr>
            <p:spPr>
              <a:xfrm>
                <a:off x="3922908" y="1906532"/>
                <a:ext cx="2896574" cy="255960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7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SELF ACTUALIZATION</a:t>
                </a:r>
              </a:p>
            </p:txBody>
          </p:sp>
        </p:grp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xmlns="" id="{1577396D-0C86-4206-BD28-2A813E4463A9}"/>
                </a:ext>
              </a:extLst>
            </p:cNvPr>
            <p:cNvCxnSpPr/>
            <p:nvPr/>
          </p:nvCxnSpPr>
          <p:spPr>
            <a:xfrm>
              <a:off x="4077049" y="2576295"/>
              <a:ext cx="90237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  <a:tailEnd type="oval"/>
            </a:ln>
            <a:effectLst/>
          </p:spPr>
        </p:cxn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xmlns="" id="{D1817C9E-798F-444B-BED8-026A8C7B38FA}"/>
                </a:ext>
              </a:extLst>
            </p:cNvPr>
            <p:cNvGrpSpPr/>
            <p:nvPr/>
          </p:nvGrpSpPr>
          <p:grpSpPr>
            <a:xfrm>
              <a:off x="5122743" y="2422922"/>
              <a:ext cx="5307697" cy="740780"/>
              <a:chOff x="4490000" y="2866896"/>
              <a:chExt cx="3085452" cy="740780"/>
            </a:xfrm>
          </p:grpSpPr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xmlns="" id="{610037BB-7154-4485-B3BB-5B34E332B0BD}"/>
                  </a:ext>
                </a:extLst>
              </p:cNvPr>
              <p:cNvSpPr txBox="1"/>
              <p:nvPr/>
            </p:nvSpPr>
            <p:spPr>
              <a:xfrm>
                <a:off x="4490001" y="3155088"/>
                <a:ext cx="3085451" cy="4525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Knowledge driven; building competencies to become leaders and subject matter experts </a:t>
                </a: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xmlns="" id="{A31E2E45-37C6-4CEC-B69B-E3BBE936E396}"/>
                  </a:ext>
                </a:extLst>
              </p:cNvPr>
              <p:cNvSpPr txBox="1"/>
              <p:nvPr/>
            </p:nvSpPr>
            <p:spPr>
              <a:xfrm>
                <a:off x="4490000" y="2866896"/>
                <a:ext cx="1762105" cy="255960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ESTEEM AND RECOGNITION</a:t>
                </a:r>
              </a:p>
            </p:txBody>
          </p:sp>
        </p:grp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xmlns="" id="{5AEB6E6D-2113-40CA-A463-D7C574412ED2}"/>
                </a:ext>
              </a:extLst>
            </p:cNvPr>
            <p:cNvCxnSpPr/>
            <p:nvPr/>
          </p:nvCxnSpPr>
          <p:spPr>
            <a:xfrm>
              <a:off x="4553630" y="3443613"/>
              <a:ext cx="90237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  <a:tailEnd type="oval"/>
            </a:ln>
            <a:effectLst/>
          </p:spPr>
        </p:cxn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xmlns="" id="{61DC8689-F101-42FB-8FAE-405DF409AA95}"/>
                </a:ext>
              </a:extLst>
            </p:cNvPr>
            <p:cNvGrpSpPr/>
            <p:nvPr/>
          </p:nvGrpSpPr>
          <p:grpSpPr>
            <a:xfrm>
              <a:off x="5599324" y="3290240"/>
              <a:ext cx="4831115" cy="745109"/>
              <a:chOff x="4966581" y="3734214"/>
              <a:chExt cx="2909683" cy="745109"/>
            </a:xfrm>
          </p:grpSpPr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id="{1AF74006-D418-4B70-96C3-627F4BB46A30}"/>
                  </a:ext>
                </a:extLst>
              </p:cNvPr>
              <p:cNvSpPr txBox="1"/>
              <p:nvPr/>
            </p:nvSpPr>
            <p:spPr>
              <a:xfrm>
                <a:off x="4980162" y="4024283"/>
                <a:ext cx="2896102" cy="455040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Purpose driven; building competencies to achieve personal aspirations</a:t>
                </a: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id="{C63EA847-BC00-4D9C-804A-F1ED7A323EE6}"/>
                  </a:ext>
                </a:extLst>
              </p:cNvPr>
              <p:cNvSpPr txBox="1"/>
              <p:nvPr/>
            </p:nvSpPr>
            <p:spPr>
              <a:xfrm>
                <a:off x="4966581" y="3734214"/>
                <a:ext cx="1897225" cy="255960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PERSONAL GROWTH</a:t>
                </a:r>
              </a:p>
            </p:txBody>
          </p:sp>
        </p:grp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xmlns="" id="{75DB48BD-3A39-4EF2-9F5D-3E9B7083218B}"/>
                </a:ext>
              </a:extLst>
            </p:cNvPr>
            <p:cNvCxnSpPr/>
            <p:nvPr/>
          </p:nvCxnSpPr>
          <p:spPr>
            <a:xfrm>
              <a:off x="5076477" y="4404786"/>
              <a:ext cx="90237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  <a:tailEnd type="oval"/>
            </a:ln>
            <a:effectLst/>
          </p:spPr>
        </p:cxn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xmlns="" id="{BD9999E1-8C0D-4EBF-87A0-A80CE0385184}"/>
                </a:ext>
              </a:extLst>
            </p:cNvPr>
            <p:cNvGrpSpPr/>
            <p:nvPr/>
          </p:nvGrpSpPr>
          <p:grpSpPr>
            <a:xfrm>
              <a:off x="6122173" y="4251413"/>
              <a:ext cx="4767413" cy="709961"/>
              <a:chOff x="5489428" y="4695387"/>
              <a:chExt cx="2391712" cy="709961"/>
            </a:xfrm>
          </p:grpSpPr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xmlns="" id="{8C32D3ED-AF12-4FCA-B751-A527E72AC1CF}"/>
                  </a:ext>
                </a:extLst>
              </p:cNvPr>
              <p:cNvSpPr txBox="1"/>
              <p:nvPr/>
            </p:nvSpPr>
            <p:spPr>
              <a:xfrm>
                <a:off x="5489428" y="4950308"/>
                <a:ext cx="2391712" cy="455040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00"/>
                  </a:spcAft>
                  <a:buClrTx/>
                  <a:buSzPct val="100000"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Growth driven; building competencies to enable career progression and deliver different roles 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xmlns="" id="{CA6611D4-8144-46AF-BA88-6D7CEB514CB1}"/>
                  </a:ext>
                </a:extLst>
              </p:cNvPr>
              <p:cNvSpPr txBox="1"/>
              <p:nvPr/>
            </p:nvSpPr>
            <p:spPr>
              <a:xfrm>
                <a:off x="5489428" y="4695387"/>
                <a:ext cx="1712750" cy="255960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PROFESSIONAL GROWTH</a:t>
                </a:r>
              </a:p>
            </p:txBody>
          </p:sp>
        </p:grp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xmlns="" id="{D514D306-D73C-492D-AC14-D5AA4845D6CA}"/>
                </a:ext>
              </a:extLst>
            </p:cNvPr>
            <p:cNvCxnSpPr/>
            <p:nvPr/>
          </p:nvCxnSpPr>
          <p:spPr>
            <a:xfrm>
              <a:off x="5635350" y="5368286"/>
              <a:ext cx="902378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  <a:tailEnd type="oval"/>
            </a:ln>
            <a:effectLst/>
          </p:spPr>
        </p:cxn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xmlns="" id="{2DD4D5C2-3D05-4ED9-BAEF-9BAA169857AB}"/>
                </a:ext>
              </a:extLst>
            </p:cNvPr>
            <p:cNvGrpSpPr/>
            <p:nvPr/>
          </p:nvGrpSpPr>
          <p:grpSpPr>
            <a:xfrm>
              <a:off x="6681047" y="5214913"/>
              <a:ext cx="4113188" cy="733544"/>
              <a:chOff x="6048301" y="5658887"/>
              <a:chExt cx="2411398" cy="733544"/>
            </a:xfrm>
          </p:grpSpPr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xmlns="" id="{5274830B-EB98-4614-AB6C-932D215D8113}"/>
                  </a:ext>
                </a:extLst>
              </p:cNvPr>
              <p:cNvSpPr txBox="1"/>
              <p:nvPr/>
            </p:nvSpPr>
            <p:spPr>
              <a:xfrm>
                <a:off x="6049810" y="5937391"/>
                <a:ext cx="2409889" cy="455040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Performance driven; building competencies to deliver one’s roles better 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xmlns="" id="{5B6DEE35-E48A-41F3-B639-04A476420A12}"/>
                  </a:ext>
                </a:extLst>
              </p:cNvPr>
              <p:cNvSpPr txBox="1"/>
              <p:nvPr/>
            </p:nvSpPr>
            <p:spPr>
              <a:xfrm>
                <a:off x="6048301" y="5658887"/>
                <a:ext cx="2050012" cy="255960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7E6E6">
                        <a:lumMod val="50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PROFESSIONAL DELIVERY</a:t>
                </a:r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xmlns="" id="{00DDE9BC-9B61-4C8C-95EA-DC6058E03419}"/>
                </a:ext>
              </a:extLst>
            </p:cNvPr>
            <p:cNvGrpSpPr/>
            <p:nvPr/>
          </p:nvGrpSpPr>
          <p:grpSpPr>
            <a:xfrm>
              <a:off x="2952722" y="1245125"/>
              <a:ext cx="920138" cy="1098905"/>
              <a:chOff x="2303504" y="1689099"/>
              <a:chExt cx="920138" cy="1098905"/>
            </a:xfrm>
          </p:grpSpPr>
          <p:sp>
            <p:nvSpPr>
              <p:cNvPr id="116" name="Freeform 5">
                <a:extLst>
                  <a:ext uri="{FF2B5EF4-FFF2-40B4-BE49-F238E27FC236}">
                    <a16:creationId xmlns:a16="http://schemas.microsoft.com/office/drawing/2014/main" xmlns="" id="{8AFD2D31-44CF-4FF5-A22C-475FDFA47B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3504" y="2308609"/>
                <a:ext cx="920138" cy="479395"/>
              </a:xfrm>
              <a:custGeom>
                <a:avLst/>
                <a:gdLst>
                  <a:gd name="T0" fmla="*/ 0 w 725"/>
                  <a:gd name="T1" fmla="*/ 123 h 378"/>
                  <a:gd name="T2" fmla="*/ 725 w 725"/>
                  <a:gd name="T3" fmla="*/ 214 h 378"/>
                  <a:gd name="T4" fmla="*/ 177 w 725"/>
                  <a:gd name="T5" fmla="*/ 0 h 378"/>
                  <a:gd name="T6" fmla="*/ 0 w 725"/>
                  <a:gd name="T7" fmla="*/ 123 h 378"/>
                  <a:gd name="T8" fmla="*/ 0 w 725"/>
                  <a:gd name="T9" fmla="*/ 123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5" h="378">
                    <a:moveTo>
                      <a:pt x="0" y="123"/>
                    </a:moveTo>
                    <a:cubicBezTo>
                      <a:pt x="0" y="123"/>
                      <a:pt x="301" y="378"/>
                      <a:pt x="725" y="214"/>
                    </a:cubicBezTo>
                    <a:cubicBezTo>
                      <a:pt x="177" y="0"/>
                      <a:pt x="177" y="0"/>
                      <a:pt x="177" y="0"/>
                    </a:cubicBezTo>
                    <a:cubicBezTo>
                      <a:pt x="0" y="123"/>
                      <a:pt x="0" y="123"/>
                      <a:pt x="0" y="123"/>
                    </a:cubicBezTo>
                    <a:cubicBezTo>
                      <a:pt x="0" y="123"/>
                      <a:pt x="0" y="123"/>
                      <a:pt x="0" y="123"/>
                    </a:cubicBezTo>
                    <a:close/>
                  </a:path>
                </a:pathLst>
              </a:custGeom>
              <a:solidFill>
                <a:srgbClr val="0A7C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Freeform 6">
                <a:extLst>
                  <a:ext uri="{FF2B5EF4-FFF2-40B4-BE49-F238E27FC236}">
                    <a16:creationId xmlns:a16="http://schemas.microsoft.com/office/drawing/2014/main" xmlns="" id="{D2B53BC6-9089-42D7-B78E-9178A5A0B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3504" y="1689099"/>
                <a:ext cx="420343" cy="775729"/>
              </a:xfrm>
              <a:custGeom>
                <a:avLst/>
                <a:gdLst>
                  <a:gd name="T0" fmla="*/ 0 w 331"/>
                  <a:gd name="T1" fmla="*/ 611 h 611"/>
                  <a:gd name="T2" fmla="*/ 153 w 331"/>
                  <a:gd name="T3" fmla="*/ 578 h 611"/>
                  <a:gd name="T4" fmla="*/ 330 w 331"/>
                  <a:gd name="T5" fmla="*/ 0 h 611"/>
                  <a:gd name="T6" fmla="*/ 0 w 331"/>
                  <a:gd name="T7" fmla="*/ 611 h 611"/>
                  <a:gd name="T8" fmla="*/ 0 w 331"/>
                  <a:gd name="T9" fmla="*/ 611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1" h="611">
                    <a:moveTo>
                      <a:pt x="0" y="611"/>
                    </a:moveTo>
                    <a:cubicBezTo>
                      <a:pt x="0" y="611"/>
                      <a:pt x="112" y="611"/>
                      <a:pt x="153" y="578"/>
                    </a:cubicBezTo>
                    <a:cubicBezTo>
                      <a:pt x="331" y="1"/>
                      <a:pt x="330" y="0"/>
                      <a:pt x="330" y="0"/>
                    </a:cubicBezTo>
                    <a:cubicBezTo>
                      <a:pt x="0" y="611"/>
                      <a:pt x="0" y="611"/>
                      <a:pt x="0" y="611"/>
                    </a:cubicBezTo>
                    <a:cubicBezTo>
                      <a:pt x="0" y="611"/>
                      <a:pt x="0" y="611"/>
                      <a:pt x="0" y="611"/>
                    </a:cubicBezTo>
                    <a:close/>
                  </a:path>
                </a:pathLst>
              </a:custGeom>
              <a:solidFill>
                <a:srgbClr val="0156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Freeform 7">
                <a:extLst>
                  <a:ext uri="{FF2B5EF4-FFF2-40B4-BE49-F238E27FC236}">
                    <a16:creationId xmlns:a16="http://schemas.microsoft.com/office/drawing/2014/main" xmlns="" id="{BB5EC35B-002E-4DAF-BD11-E7B1E96C1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7839" y="1689099"/>
                <a:ext cx="725803" cy="1001201"/>
              </a:xfrm>
              <a:custGeom>
                <a:avLst/>
                <a:gdLst>
                  <a:gd name="T0" fmla="*/ 572 w 572"/>
                  <a:gd name="T1" fmla="*/ 702 h 789"/>
                  <a:gd name="T2" fmla="*/ 177 w 572"/>
                  <a:gd name="T3" fmla="*/ 0 h 789"/>
                  <a:gd name="T4" fmla="*/ 0 w 572"/>
                  <a:gd name="T5" fmla="*/ 578 h 789"/>
                  <a:gd name="T6" fmla="*/ 572 w 572"/>
                  <a:gd name="T7" fmla="*/ 702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2" h="789">
                    <a:moveTo>
                      <a:pt x="572" y="702"/>
                    </a:moveTo>
                    <a:cubicBezTo>
                      <a:pt x="177" y="0"/>
                      <a:pt x="177" y="0"/>
                      <a:pt x="177" y="0"/>
                    </a:cubicBezTo>
                    <a:cubicBezTo>
                      <a:pt x="0" y="578"/>
                      <a:pt x="0" y="578"/>
                      <a:pt x="0" y="578"/>
                    </a:cubicBezTo>
                    <a:cubicBezTo>
                      <a:pt x="0" y="578"/>
                      <a:pt x="317" y="789"/>
                      <a:pt x="572" y="702"/>
                    </a:cubicBezTo>
                    <a:close/>
                  </a:path>
                </a:pathLst>
              </a:custGeom>
              <a:solidFill>
                <a:srgbClr val="0156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xmlns="" id="{8258E0A5-37FA-4B03-A061-E045E0CB4FB4}"/>
                </a:ext>
              </a:extLst>
            </p:cNvPr>
            <p:cNvGrpSpPr/>
            <p:nvPr/>
          </p:nvGrpSpPr>
          <p:grpSpPr>
            <a:xfrm>
              <a:off x="2480842" y="2058970"/>
              <a:ext cx="1906308" cy="1485964"/>
              <a:chOff x="1831624" y="2502944"/>
              <a:chExt cx="1906308" cy="1485964"/>
            </a:xfrm>
          </p:grpSpPr>
          <p:sp>
            <p:nvSpPr>
              <p:cNvPr id="120" name="Freeform 8">
                <a:extLst>
                  <a:ext uri="{FF2B5EF4-FFF2-40B4-BE49-F238E27FC236}">
                    <a16:creationId xmlns:a16="http://schemas.microsoft.com/office/drawing/2014/main" xmlns="" id="{600F2D9E-1B46-4FA7-A734-08CDD4D02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624" y="3059643"/>
                <a:ext cx="1906308" cy="929265"/>
              </a:xfrm>
              <a:custGeom>
                <a:avLst/>
                <a:gdLst>
                  <a:gd name="T0" fmla="*/ 10 w 1502"/>
                  <a:gd name="T1" fmla="*/ 207 h 732"/>
                  <a:gd name="T2" fmla="*/ 1502 w 1502"/>
                  <a:gd name="T3" fmla="*/ 348 h 732"/>
                  <a:gd name="T4" fmla="*/ 751 w 1502"/>
                  <a:gd name="T5" fmla="*/ 58 h 732"/>
                  <a:gd name="T6" fmla="*/ 219 w 1502"/>
                  <a:gd name="T7" fmla="*/ 0 h 732"/>
                  <a:gd name="T8" fmla="*/ 10 w 1502"/>
                  <a:gd name="T9" fmla="*/ 207 h 732"/>
                  <a:gd name="T10" fmla="*/ 0 w 1502"/>
                  <a:gd name="T11" fmla="*/ 207 h 732"/>
                  <a:gd name="T12" fmla="*/ 10 w 1502"/>
                  <a:gd name="T13" fmla="*/ 207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02" h="732">
                    <a:moveTo>
                      <a:pt x="10" y="207"/>
                    </a:moveTo>
                    <a:cubicBezTo>
                      <a:pt x="10" y="207"/>
                      <a:pt x="796" y="732"/>
                      <a:pt x="1502" y="348"/>
                    </a:cubicBezTo>
                    <a:cubicBezTo>
                      <a:pt x="751" y="58"/>
                      <a:pt x="751" y="58"/>
                      <a:pt x="751" y="58"/>
                    </a:cubicBezTo>
                    <a:cubicBezTo>
                      <a:pt x="219" y="0"/>
                      <a:pt x="219" y="0"/>
                      <a:pt x="219" y="0"/>
                    </a:cubicBezTo>
                    <a:cubicBezTo>
                      <a:pt x="10" y="207"/>
                      <a:pt x="10" y="207"/>
                      <a:pt x="10" y="207"/>
                    </a:cubicBezTo>
                    <a:cubicBezTo>
                      <a:pt x="0" y="207"/>
                      <a:pt x="0" y="207"/>
                      <a:pt x="0" y="207"/>
                    </a:cubicBezTo>
                    <a:lnTo>
                      <a:pt x="10" y="207"/>
                    </a:lnTo>
                    <a:close/>
                  </a:path>
                </a:pathLst>
              </a:custGeom>
              <a:solidFill>
                <a:srgbClr val="70AD47">
                  <a:lumMod val="75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Freeform 9">
                <a:extLst>
                  <a:ext uri="{FF2B5EF4-FFF2-40B4-BE49-F238E27FC236}">
                    <a16:creationId xmlns:a16="http://schemas.microsoft.com/office/drawing/2014/main" xmlns="" id="{9AD55231-CE2F-46A0-ABE8-6A392C455B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508" y="2502944"/>
                <a:ext cx="638299" cy="819750"/>
              </a:xfrm>
              <a:custGeom>
                <a:avLst/>
                <a:gdLst>
                  <a:gd name="T0" fmla="*/ 330 w 503"/>
                  <a:gd name="T1" fmla="*/ 45 h 646"/>
                  <a:gd name="T2" fmla="*/ 503 w 503"/>
                  <a:gd name="T3" fmla="*/ 0 h 646"/>
                  <a:gd name="T4" fmla="*/ 330 w 503"/>
                  <a:gd name="T5" fmla="*/ 568 h 646"/>
                  <a:gd name="T6" fmla="*/ 0 w 503"/>
                  <a:gd name="T7" fmla="*/ 646 h 646"/>
                  <a:gd name="T8" fmla="*/ 330 w 503"/>
                  <a:gd name="T9" fmla="*/ 45 h 646"/>
                  <a:gd name="T10" fmla="*/ 330 w 503"/>
                  <a:gd name="T11" fmla="*/ 45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3" h="646">
                    <a:moveTo>
                      <a:pt x="330" y="45"/>
                    </a:moveTo>
                    <a:cubicBezTo>
                      <a:pt x="503" y="0"/>
                      <a:pt x="503" y="0"/>
                      <a:pt x="503" y="0"/>
                    </a:cubicBezTo>
                    <a:cubicBezTo>
                      <a:pt x="330" y="568"/>
                      <a:pt x="330" y="568"/>
                      <a:pt x="330" y="568"/>
                    </a:cubicBezTo>
                    <a:cubicBezTo>
                      <a:pt x="330" y="568"/>
                      <a:pt x="41" y="646"/>
                      <a:pt x="0" y="646"/>
                    </a:cubicBezTo>
                    <a:cubicBezTo>
                      <a:pt x="330" y="45"/>
                      <a:pt x="330" y="45"/>
                      <a:pt x="330" y="45"/>
                    </a:cubicBezTo>
                    <a:cubicBezTo>
                      <a:pt x="330" y="45"/>
                      <a:pt x="330" y="45"/>
                      <a:pt x="330" y="45"/>
                    </a:cubicBezTo>
                    <a:close/>
                  </a:path>
                </a:pathLst>
              </a:custGeom>
              <a:solidFill>
                <a:srgbClr val="7AC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Freeform 10">
                <a:extLst>
                  <a:ext uri="{FF2B5EF4-FFF2-40B4-BE49-F238E27FC236}">
                    <a16:creationId xmlns:a16="http://schemas.microsoft.com/office/drawing/2014/main" xmlns="" id="{BAB77B7D-54D1-4AF8-A60B-817FDCFBFA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631" y="2502944"/>
                <a:ext cx="1476301" cy="1233114"/>
              </a:xfrm>
              <a:custGeom>
                <a:avLst/>
                <a:gdLst>
                  <a:gd name="T0" fmla="*/ 787 w 1163"/>
                  <a:gd name="T1" fmla="*/ 128 h 972"/>
                  <a:gd name="T2" fmla="*/ 1163 w 1163"/>
                  <a:gd name="T3" fmla="*/ 787 h 972"/>
                  <a:gd name="T4" fmla="*/ 0 w 1163"/>
                  <a:gd name="T5" fmla="*/ 569 h 972"/>
                  <a:gd name="T6" fmla="*/ 173 w 1163"/>
                  <a:gd name="T7" fmla="*/ 0 h 972"/>
                  <a:gd name="T8" fmla="*/ 787 w 1163"/>
                  <a:gd name="T9" fmla="*/ 128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63" h="972">
                    <a:moveTo>
                      <a:pt x="787" y="128"/>
                    </a:moveTo>
                    <a:cubicBezTo>
                      <a:pt x="1163" y="787"/>
                      <a:pt x="1163" y="787"/>
                      <a:pt x="1163" y="787"/>
                    </a:cubicBezTo>
                    <a:cubicBezTo>
                      <a:pt x="1163" y="787"/>
                      <a:pt x="528" y="972"/>
                      <a:pt x="0" y="569"/>
                    </a:cubicBezTo>
                    <a:cubicBezTo>
                      <a:pt x="173" y="0"/>
                      <a:pt x="173" y="0"/>
                      <a:pt x="173" y="0"/>
                    </a:cubicBezTo>
                    <a:cubicBezTo>
                      <a:pt x="173" y="0"/>
                      <a:pt x="511" y="218"/>
                      <a:pt x="787" y="128"/>
                    </a:cubicBezTo>
                    <a:close/>
                  </a:path>
                </a:pathLst>
              </a:custGeom>
              <a:solidFill>
                <a:srgbClr val="7AC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3BE31C4E-7997-454E-A598-5C429F887D54}"/>
                </a:ext>
              </a:extLst>
            </p:cNvPr>
            <p:cNvGrpSpPr/>
            <p:nvPr/>
          </p:nvGrpSpPr>
          <p:grpSpPr>
            <a:xfrm>
              <a:off x="2014868" y="2836846"/>
              <a:ext cx="2889793" cy="1785519"/>
              <a:chOff x="1365650" y="3280820"/>
              <a:chExt cx="2889793" cy="1785519"/>
            </a:xfrm>
          </p:grpSpPr>
          <p:sp>
            <p:nvSpPr>
              <p:cNvPr id="124" name="Freeform 11">
                <a:extLst>
                  <a:ext uri="{FF2B5EF4-FFF2-40B4-BE49-F238E27FC236}">
                    <a16:creationId xmlns:a16="http://schemas.microsoft.com/office/drawing/2014/main" xmlns="" id="{7F8F8670-76B4-4AE3-BF0F-489F5A0C3C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650" y="3908919"/>
                <a:ext cx="2889793" cy="1157420"/>
              </a:xfrm>
              <a:custGeom>
                <a:avLst/>
                <a:gdLst>
                  <a:gd name="T0" fmla="*/ 0 w 2277"/>
                  <a:gd name="T1" fmla="*/ 239 h 912"/>
                  <a:gd name="T2" fmla="*/ 2277 w 2277"/>
                  <a:gd name="T3" fmla="*/ 367 h 912"/>
                  <a:gd name="T4" fmla="*/ 549 w 2277"/>
                  <a:gd name="T5" fmla="*/ 0 h 912"/>
                  <a:gd name="T6" fmla="*/ 0 w 2277"/>
                  <a:gd name="T7" fmla="*/ 239 h 912"/>
                  <a:gd name="T8" fmla="*/ 0 w 2277"/>
                  <a:gd name="T9" fmla="*/ 239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77" h="912">
                    <a:moveTo>
                      <a:pt x="0" y="239"/>
                    </a:moveTo>
                    <a:cubicBezTo>
                      <a:pt x="0" y="239"/>
                      <a:pt x="1345" y="912"/>
                      <a:pt x="2277" y="367"/>
                    </a:cubicBezTo>
                    <a:cubicBezTo>
                      <a:pt x="549" y="0"/>
                      <a:pt x="549" y="0"/>
                      <a:pt x="549" y="0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0" y="239"/>
                      <a:pt x="0" y="239"/>
                    </a:cubicBezTo>
                    <a:close/>
                  </a:path>
                </a:pathLst>
              </a:custGeom>
              <a:solidFill>
                <a:srgbClr val="ED7D31">
                  <a:lumMod val="75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5" name="Freeform 12">
                <a:extLst>
                  <a:ext uri="{FF2B5EF4-FFF2-40B4-BE49-F238E27FC236}">
                    <a16:creationId xmlns:a16="http://schemas.microsoft.com/office/drawing/2014/main" xmlns="" id="{C87FC597-F547-4007-8328-A66117E7DF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650" y="3280820"/>
                <a:ext cx="880949" cy="932486"/>
              </a:xfrm>
              <a:custGeom>
                <a:avLst/>
                <a:gdLst>
                  <a:gd name="T0" fmla="*/ 330 w 694"/>
                  <a:gd name="T1" fmla="*/ 120 h 735"/>
                  <a:gd name="T2" fmla="*/ 0 w 694"/>
                  <a:gd name="T3" fmla="*/ 735 h 735"/>
                  <a:gd name="T4" fmla="*/ 525 w 694"/>
                  <a:gd name="T5" fmla="*/ 594 h 735"/>
                  <a:gd name="T6" fmla="*/ 694 w 694"/>
                  <a:gd name="T7" fmla="*/ 0 h 735"/>
                  <a:gd name="T8" fmla="*/ 330 w 694"/>
                  <a:gd name="T9" fmla="*/ 12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4" h="735">
                    <a:moveTo>
                      <a:pt x="330" y="120"/>
                    </a:moveTo>
                    <a:cubicBezTo>
                      <a:pt x="0" y="735"/>
                      <a:pt x="0" y="735"/>
                      <a:pt x="0" y="735"/>
                    </a:cubicBezTo>
                    <a:cubicBezTo>
                      <a:pt x="0" y="735"/>
                      <a:pt x="484" y="606"/>
                      <a:pt x="525" y="594"/>
                    </a:cubicBezTo>
                    <a:cubicBezTo>
                      <a:pt x="694" y="0"/>
                      <a:pt x="694" y="0"/>
                      <a:pt x="694" y="0"/>
                    </a:cubicBezTo>
                    <a:cubicBezTo>
                      <a:pt x="694" y="0"/>
                      <a:pt x="372" y="112"/>
                      <a:pt x="330" y="120"/>
                    </a:cubicBezTo>
                    <a:close/>
                  </a:path>
                </a:pathLst>
              </a:custGeom>
              <a:solidFill>
                <a:srgbClr val="ED7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6" name="Freeform 13">
                <a:extLst>
                  <a:ext uri="{FF2B5EF4-FFF2-40B4-BE49-F238E27FC236}">
                    <a16:creationId xmlns:a16="http://schemas.microsoft.com/office/drawing/2014/main" xmlns="" id="{A5898239-36BF-4C70-A29D-9F1E6978A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2401" y="3280820"/>
                <a:ext cx="2223042" cy="1517638"/>
              </a:xfrm>
              <a:custGeom>
                <a:avLst/>
                <a:gdLst>
                  <a:gd name="T0" fmla="*/ 1381 w 1752"/>
                  <a:gd name="T1" fmla="*/ 235 h 1196"/>
                  <a:gd name="T2" fmla="*/ 1752 w 1752"/>
                  <a:gd name="T3" fmla="*/ 862 h 1196"/>
                  <a:gd name="T4" fmla="*/ 0 w 1752"/>
                  <a:gd name="T5" fmla="*/ 594 h 1196"/>
                  <a:gd name="T6" fmla="*/ 169 w 1752"/>
                  <a:gd name="T7" fmla="*/ 0 h 1196"/>
                  <a:gd name="T8" fmla="*/ 1381 w 1752"/>
                  <a:gd name="T9" fmla="*/ 235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2" h="1196">
                    <a:moveTo>
                      <a:pt x="1381" y="235"/>
                    </a:moveTo>
                    <a:cubicBezTo>
                      <a:pt x="1752" y="862"/>
                      <a:pt x="1752" y="862"/>
                      <a:pt x="1752" y="862"/>
                    </a:cubicBezTo>
                    <a:cubicBezTo>
                      <a:pt x="1752" y="862"/>
                      <a:pt x="990" y="1196"/>
                      <a:pt x="0" y="594"/>
                    </a:cubicBezTo>
                    <a:cubicBezTo>
                      <a:pt x="169" y="0"/>
                      <a:pt x="169" y="0"/>
                      <a:pt x="169" y="0"/>
                    </a:cubicBezTo>
                    <a:cubicBezTo>
                      <a:pt x="169" y="0"/>
                      <a:pt x="730" y="446"/>
                      <a:pt x="1381" y="235"/>
                    </a:cubicBezTo>
                    <a:close/>
                  </a:path>
                </a:pathLst>
              </a:custGeom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xmlns="" id="{8698F471-C41E-4136-B7FB-D4E8B6F497EC}"/>
                </a:ext>
              </a:extLst>
            </p:cNvPr>
            <p:cNvGrpSpPr/>
            <p:nvPr/>
          </p:nvGrpSpPr>
          <p:grpSpPr>
            <a:xfrm>
              <a:off x="1555873" y="3664112"/>
              <a:ext cx="3808321" cy="2268135"/>
              <a:chOff x="906655" y="4108086"/>
              <a:chExt cx="3808321" cy="2268135"/>
            </a:xfrm>
          </p:grpSpPr>
          <p:sp>
            <p:nvSpPr>
              <p:cNvPr id="217" name="Freeform 14">
                <a:extLst>
                  <a:ext uri="{FF2B5EF4-FFF2-40B4-BE49-F238E27FC236}">
                    <a16:creationId xmlns:a16="http://schemas.microsoft.com/office/drawing/2014/main" xmlns="" id="{389D108F-1703-47F8-BC0E-6F84B9B292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655" y="4737795"/>
                <a:ext cx="3808321" cy="1638426"/>
              </a:xfrm>
              <a:custGeom>
                <a:avLst/>
                <a:gdLst>
                  <a:gd name="T0" fmla="*/ 0 w 3001"/>
                  <a:gd name="T1" fmla="*/ 272 h 1291"/>
                  <a:gd name="T2" fmla="*/ 3001 w 3001"/>
                  <a:gd name="T3" fmla="*/ 400 h 1291"/>
                  <a:gd name="T4" fmla="*/ 709 w 3001"/>
                  <a:gd name="T5" fmla="*/ 0 h 1291"/>
                  <a:gd name="T6" fmla="*/ 0 w 3001"/>
                  <a:gd name="T7" fmla="*/ 272 h 1291"/>
                  <a:gd name="T8" fmla="*/ 0 w 3001"/>
                  <a:gd name="T9" fmla="*/ 272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01" h="1291">
                    <a:moveTo>
                      <a:pt x="0" y="272"/>
                    </a:moveTo>
                    <a:cubicBezTo>
                      <a:pt x="0" y="272"/>
                      <a:pt x="1575" y="1291"/>
                      <a:pt x="3001" y="400"/>
                    </a:cubicBezTo>
                    <a:cubicBezTo>
                      <a:pt x="709" y="0"/>
                      <a:pt x="709" y="0"/>
                      <a:pt x="709" y="0"/>
                    </a:cubicBezTo>
                    <a:cubicBezTo>
                      <a:pt x="0" y="272"/>
                      <a:pt x="0" y="272"/>
                      <a:pt x="0" y="272"/>
                    </a:cubicBezTo>
                    <a:cubicBezTo>
                      <a:pt x="0" y="272"/>
                      <a:pt x="0" y="272"/>
                      <a:pt x="0" y="272"/>
                    </a:cubicBezTo>
                    <a:close/>
                  </a:path>
                </a:pathLst>
              </a:custGeom>
              <a:solidFill>
                <a:srgbClr val="252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8" name="Freeform 15">
                <a:extLst>
                  <a:ext uri="{FF2B5EF4-FFF2-40B4-BE49-F238E27FC236}">
                    <a16:creationId xmlns:a16="http://schemas.microsoft.com/office/drawing/2014/main" xmlns="" id="{6DDE2EDF-FA48-45FF-A0D8-DC84D8688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4720" y="4108086"/>
                <a:ext cx="2940256" cy="1723246"/>
              </a:xfrm>
              <a:custGeom>
                <a:avLst/>
                <a:gdLst>
                  <a:gd name="T0" fmla="*/ 1987 w 2317"/>
                  <a:gd name="T1" fmla="*/ 293 h 1358"/>
                  <a:gd name="T2" fmla="*/ 185 w 2317"/>
                  <a:gd name="T3" fmla="*/ 0 h 1358"/>
                  <a:gd name="T4" fmla="*/ 0 w 2317"/>
                  <a:gd name="T5" fmla="*/ 289 h 1358"/>
                  <a:gd name="T6" fmla="*/ 0 w 2317"/>
                  <a:gd name="T7" fmla="*/ 578 h 1358"/>
                  <a:gd name="T8" fmla="*/ 2317 w 2317"/>
                  <a:gd name="T9" fmla="*/ 895 h 1358"/>
                  <a:gd name="T10" fmla="*/ 1987 w 2317"/>
                  <a:gd name="T11" fmla="*/ 293 h 1358"/>
                  <a:gd name="T12" fmla="*/ 1987 w 2317"/>
                  <a:gd name="T13" fmla="*/ 293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17" h="1358">
                    <a:moveTo>
                      <a:pt x="1987" y="293"/>
                    </a:moveTo>
                    <a:cubicBezTo>
                      <a:pt x="1987" y="293"/>
                      <a:pt x="1142" y="611"/>
                      <a:pt x="185" y="0"/>
                    </a:cubicBezTo>
                    <a:cubicBezTo>
                      <a:pt x="0" y="289"/>
                      <a:pt x="0" y="289"/>
                      <a:pt x="0" y="289"/>
                    </a:cubicBezTo>
                    <a:cubicBezTo>
                      <a:pt x="0" y="578"/>
                      <a:pt x="0" y="578"/>
                      <a:pt x="0" y="578"/>
                    </a:cubicBezTo>
                    <a:cubicBezTo>
                      <a:pt x="0" y="578"/>
                      <a:pt x="1286" y="1358"/>
                      <a:pt x="2317" y="895"/>
                    </a:cubicBezTo>
                    <a:cubicBezTo>
                      <a:pt x="1987" y="293"/>
                      <a:pt x="1987" y="293"/>
                      <a:pt x="1987" y="293"/>
                    </a:cubicBezTo>
                    <a:cubicBezTo>
                      <a:pt x="1987" y="293"/>
                      <a:pt x="1987" y="293"/>
                      <a:pt x="1987" y="293"/>
                    </a:cubicBezTo>
                    <a:close/>
                  </a:path>
                </a:pathLst>
              </a:custGeom>
              <a:solidFill>
                <a:srgbClr val="555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9" name="Freeform 16">
                <a:extLst>
                  <a:ext uri="{FF2B5EF4-FFF2-40B4-BE49-F238E27FC236}">
                    <a16:creationId xmlns:a16="http://schemas.microsoft.com/office/drawing/2014/main" xmlns="" id="{307B1C3B-A799-432E-853F-7D0FDA55DB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6655" y="4108086"/>
                <a:ext cx="1103737" cy="974896"/>
              </a:xfrm>
              <a:custGeom>
                <a:avLst/>
                <a:gdLst>
                  <a:gd name="T0" fmla="*/ 314 w 870"/>
                  <a:gd name="T1" fmla="*/ 169 h 768"/>
                  <a:gd name="T2" fmla="*/ 870 w 870"/>
                  <a:gd name="T3" fmla="*/ 0 h 768"/>
                  <a:gd name="T4" fmla="*/ 685 w 870"/>
                  <a:gd name="T5" fmla="*/ 578 h 768"/>
                  <a:gd name="T6" fmla="*/ 0 w 870"/>
                  <a:gd name="T7" fmla="*/ 768 h 768"/>
                  <a:gd name="T8" fmla="*/ 314 w 870"/>
                  <a:gd name="T9" fmla="*/ 169 h 768"/>
                  <a:gd name="T10" fmla="*/ 314 w 870"/>
                  <a:gd name="T11" fmla="*/ 169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70" h="768">
                    <a:moveTo>
                      <a:pt x="314" y="169"/>
                    </a:moveTo>
                    <a:cubicBezTo>
                      <a:pt x="870" y="0"/>
                      <a:pt x="870" y="0"/>
                      <a:pt x="870" y="0"/>
                    </a:cubicBezTo>
                    <a:cubicBezTo>
                      <a:pt x="685" y="578"/>
                      <a:pt x="685" y="578"/>
                      <a:pt x="685" y="578"/>
                    </a:cubicBezTo>
                    <a:cubicBezTo>
                      <a:pt x="685" y="578"/>
                      <a:pt x="66" y="768"/>
                      <a:pt x="0" y="768"/>
                    </a:cubicBezTo>
                    <a:cubicBezTo>
                      <a:pt x="314" y="169"/>
                      <a:pt x="314" y="169"/>
                      <a:pt x="314" y="169"/>
                    </a:cubicBezTo>
                    <a:cubicBezTo>
                      <a:pt x="314" y="169"/>
                      <a:pt x="314" y="169"/>
                      <a:pt x="314" y="169"/>
                    </a:cubicBezTo>
                    <a:close/>
                  </a:path>
                </a:pathLst>
              </a:custGeom>
              <a:solidFill>
                <a:srgbClr val="3B39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xmlns="" id="{BB2D6C54-E79D-4778-AA43-7EDD7276A8FB}"/>
                </a:ext>
              </a:extLst>
            </p:cNvPr>
            <p:cNvGrpSpPr/>
            <p:nvPr/>
          </p:nvGrpSpPr>
          <p:grpSpPr>
            <a:xfrm>
              <a:off x="1060909" y="4481714"/>
              <a:ext cx="4791806" cy="2303030"/>
              <a:chOff x="411691" y="4925688"/>
              <a:chExt cx="4791806" cy="2303030"/>
            </a:xfrm>
          </p:grpSpPr>
          <p:sp>
            <p:nvSpPr>
              <p:cNvPr id="221" name="Freeform 17">
                <a:extLst>
                  <a:ext uri="{FF2B5EF4-FFF2-40B4-BE49-F238E27FC236}">
                    <a16:creationId xmlns:a16="http://schemas.microsoft.com/office/drawing/2014/main" xmlns="" id="{4CB78A4E-9002-455D-AA95-B747D9AE7D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91" y="5700880"/>
                <a:ext cx="4791806" cy="1527838"/>
              </a:xfrm>
              <a:custGeom>
                <a:avLst/>
                <a:gdLst>
                  <a:gd name="T0" fmla="*/ 3776 w 3776"/>
                  <a:gd name="T1" fmla="*/ 310 h 1204"/>
                  <a:gd name="T2" fmla="*/ 0 w 3776"/>
                  <a:gd name="T3" fmla="*/ 235 h 1204"/>
                  <a:gd name="T4" fmla="*/ 886 w 3776"/>
                  <a:gd name="T5" fmla="*/ 0 h 1204"/>
                  <a:gd name="T6" fmla="*/ 3776 w 3776"/>
                  <a:gd name="T7" fmla="*/ 310 h 1204"/>
                  <a:gd name="T8" fmla="*/ 3776 w 3776"/>
                  <a:gd name="T9" fmla="*/ 310 h 1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76" h="1204">
                    <a:moveTo>
                      <a:pt x="3776" y="310"/>
                    </a:moveTo>
                    <a:cubicBezTo>
                      <a:pt x="3776" y="310"/>
                      <a:pt x="1859" y="1204"/>
                      <a:pt x="0" y="235"/>
                    </a:cubicBezTo>
                    <a:cubicBezTo>
                      <a:pt x="886" y="0"/>
                      <a:pt x="886" y="0"/>
                      <a:pt x="886" y="0"/>
                    </a:cubicBezTo>
                    <a:cubicBezTo>
                      <a:pt x="3776" y="310"/>
                      <a:pt x="3776" y="310"/>
                      <a:pt x="3776" y="310"/>
                    </a:cubicBezTo>
                    <a:cubicBezTo>
                      <a:pt x="3776" y="310"/>
                      <a:pt x="3776" y="310"/>
                      <a:pt x="3776" y="310"/>
                    </a:cubicBezTo>
                    <a:close/>
                  </a:path>
                </a:pathLst>
              </a:custGeom>
              <a:solidFill>
                <a:srgbClr val="A5A5A5">
                  <a:lumMod val="75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2" name="Freeform 18">
                <a:extLst>
                  <a:ext uri="{FF2B5EF4-FFF2-40B4-BE49-F238E27FC236}">
                    <a16:creationId xmlns:a16="http://schemas.microsoft.com/office/drawing/2014/main" xmlns="" id="{93FA907C-967D-4711-9FA2-76D9102E50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91" y="4925688"/>
                <a:ext cx="1363029" cy="1073137"/>
              </a:xfrm>
              <a:custGeom>
                <a:avLst/>
                <a:gdLst>
                  <a:gd name="T0" fmla="*/ 0 w 1074"/>
                  <a:gd name="T1" fmla="*/ 846 h 846"/>
                  <a:gd name="T2" fmla="*/ 885 w 1074"/>
                  <a:gd name="T3" fmla="*/ 611 h 846"/>
                  <a:gd name="T4" fmla="*/ 1012 w 1074"/>
                  <a:gd name="T5" fmla="*/ 437 h 846"/>
                  <a:gd name="T6" fmla="*/ 1074 w 1074"/>
                  <a:gd name="T7" fmla="*/ 0 h 846"/>
                  <a:gd name="T8" fmla="*/ 333 w 1074"/>
                  <a:gd name="T9" fmla="*/ 227 h 846"/>
                  <a:gd name="T10" fmla="*/ 0 w 1074"/>
                  <a:gd name="T11" fmla="*/ 846 h 846"/>
                  <a:gd name="T12" fmla="*/ 0 w 1074"/>
                  <a:gd name="T13" fmla="*/ 846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74" h="846">
                    <a:moveTo>
                      <a:pt x="0" y="846"/>
                    </a:moveTo>
                    <a:cubicBezTo>
                      <a:pt x="885" y="611"/>
                      <a:pt x="885" y="611"/>
                      <a:pt x="885" y="611"/>
                    </a:cubicBezTo>
                    <a:cubicBezTo>
                      <a:pt x="1012" y="437"/>
                      <a:pt x="1012" y="437"/>
                      <a:pt x="1012" y="437"/>
                    </a:cubicBezTo>
                    <a:cubicBezTo>
                      <a:pt x="1074" y="0"/>
                      <a:pt x="1074" y="0"/>
                      <a:pt x="1074" y="0"/>
                    </a:cubicBezTo>
                    <a:cubicBezTo>
                      <a:pt x="1074" y="0"/>
                      <a:pt x="568" y="156"/>
                      <a:pt x="333" y="227"/>
                    </a:cubicBezTo>
                    <a:cubicBezTo>
                      <a:pt x="0" y="846"/>
                      <a:pt x="0" y="846"/>
                      <a:pt x="0" y="846"/>
                    </a:cubicBezTo>
                    <a:cubicBezTo>
                      <a:pt x="0" y="846"/>
                      <a:pt x="0" y="846"/>
                      <a:pt x="0" y="846"/>
                    </a:cubicBez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3" name="Freeform 19">
                <a:extLst>
                  <a:ext uri="{FF2B5EF4-FFF2-40B4-BE49-F238E27FC236}">
                    <a16:creationId xmlns:a16="http://schemas.microsoft.com/office/drawing/2014/main" xmlns="" id="{4D1EC805-5B3B-44B1-B849-720A349E7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4754" y="4925688"/>
                <a:ext cx="3668743" cy="1895571"/>
              </a:xfrm>
              <a:custGeom>
                <a:avLst/>
                <a:gdLst>
                  <a:gd name="T0" fmla="*/ 189 w 2891"/>
                  <a:gd name="T1" fmla="*/ 0 h 1494"/>
                  <a:gd name="T2" fmla="*/ 0 w 2891"/>
                  <a:gd name="T3" fmla="*/ 610 h 1494"/>
                  <a:gd name="T4" fmla="*/ 2891 w 2891"/>
                  <a:gd name="T5" fmla="*/ 920 h 1494"/>
                  <a:gd name="T6" fmla="*/ 2553 w 2891"/>
                  <a:gd name="T7" fmla="*/ 338 h 1494"/>
                  <a:gd name="T8" fmla="*/ 189 w 2891"/>
                  <a:gd name="T9" fmla="*/ 0 h 1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1" h="1494">
                    <a:moveTo>
                      <a:pt x="189" y="0"/>
                    </a:moveTo>
                    <a:cubicBezTo>
                      <a:pt x="0" y="610"/>
                      <a:pt x="0" y="610"/>
                      <a:pt x="0" y="610"/>
                    </a:cubicBezTo>
                    <a:cubicBezTo>
                      <a:pt x="0" y="610"/>
                      <a:pt x="1567" y="1494"/>
                      <a:pt x="2891" y="920"/>
                    </a:cubicBezTo>
                    <a:cubicBezTo>
                      <a:pt x="2553" y="338"/>
                      <a:pt x="2553" y="338"/>
                      <a:pt x="2553" y="338"/>
                    </a:cubicBezTo>
                    <a:cubicBezTo>
                      <a:pt x="2553" y="338"/>
                      <a:pt x="1452" y="776"/>
                      <a:pt x="189" y="0"/>
                    </a:cubicBezTo>
                    <a:close/>
                  </a:path>
                </a:pathLst>
              </a:custGeom>
              <a:solidFill>
                <a:srgbClr val="A5A5A5">
                  <a:lumMod val="60000"/>
                  <a:lumOff val="4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4" name="Freeform 4845">
              <a:extLst>
                <a:ext uri="{FF2B5EF4-FFF2-40B4-BE49-F238E27FC236}">
                  <a16:creationId xmlns:a16="http://schemas.microsoft.com/office/drawing/2014/main" xmlns="" id="{A5B564C1-10B4-4737-B2C3-C443509C7A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8919" y="1582425"/>
              <a:ext cx="298482" cy="303684"/>
            </a:xfrm>
            <a:custGeom>
              <a:avLst/>
              <a:gdLst>
                <a:gd name="T0" fmla="*/ 86 w 384"/>
                <a:gd name="T1" fmla="*/ 34 h 416"/>
                <a:gd name="T2" fmla="*/ 108 w 384"/>
                <a:gd name="T3" fmla="*/ 36 h 416"/>
                <a:gd name="T4" fmla="*/ 122 w 384"/>
                <a:gd name="T5" fmla="*/ 86 h 416"/>
                <a:gd name="T6" fmla="*/ 102 w 384"/>
                <a:gd name="T7" fmla="*/ 82 h 416"/>
                <a:gd name="T8" fmla="*/ 24 w 384"/>
                <a:gd name="T9" fmla="*/ 106 h 416"/>
                <a:gd name="T10" fmla="*/ 26 w 384"/>
                <a:gd name="T11" fmla="*/ 126 h 416"/>
                <a:gd name="T12" fmla="*/ 68 w 384"/>
                <a:gd name="T13" fmla="*/ 136 h 416"/>
                <a:gd name="T14" fmla="*/ 64 w 384"/>
                <a:gd name="T15" fmla="*/ 120 h 416"/>
                <a:gd name="T16" fmla="*/ 154 w 384"/>
                <a:gd name="T17" fmla="*/ 372 h 416"/>
                <a:gd name="T18" fmla="*/ 164 w 384"/>
                <a:gd name="T19" fmla="*/ 386 h 416"/>
                <a:gd name="T20" fmla="*/ 230 w 384"/>
                <a:gd name="T21" fmla="*/ 376 h 416"/>
                <a:gd name="T22" fmla="*/ 220 w 384"/>
                <a:gd name="T23" fmla="*/ 366 h 416"/>
                <a:gd name="T24" fmla="*/ 164 w 384"/>
                <a:gd name="T25" fmla="*/ 402 h 416"/>
                <a:gd name="T26" fmla="*/ 174 w 384"/>
                <a:gd name="T27" fmla="*/ 416 h 416"/>
                <a:gd name="T28" fmla="*/ 220 w 384"/>
                <a:gd name="T29" fmla="*/ 406 h 416"/>
                <a:gd name="T30" fmla="*/ 210 w 384"/>
                <a:gd name="T31" fmla="*/ 396 h 416"/>
                <a:gd name="T32" fmla="*/ 34 w 384"/>
                <a:gd name="T33" fmla="*/ 294 h 416"/>
                <a:gd name="T34" fmla="*/ 48 w 384"/>
                <a:gd name="T35" fmla="*/ 302 h 416"/>
                <a:gd name="T36" fmla="*/ 66 w 384"/>
                <a:gd name="T37" fmla="*/ 280 h 416"/>
                <a:gd name="T38" fmla="*/ 52 w 384"/>
                <a:gd name="T39" fmla="*/ 276 h 416"/>
                <a:gd name="T40" fmla="*/ 38 w 384"/>
                <a:gd name="T41" fmla="*/ 196 h 416"/>
                <a:gd name="T42" fmla="*/ 0 w 384"/>
                <a:gd name="T43" fmla="*/ 208 h 416"/>
                <a:gd name="T44" fmla="*/ 38 w 384"/>
                <a:gd name="T45" fmla="*/ 220 h 416"/>
                <a:gd name="T46" fmla="*/ 50 w 384"/>
                <a:gd name="T47" fmla="*/ 208 h 416"/>
                <a:gd name="T48" fmla="*/ 206 w 384"/>
                <a:gd name="T49" fmla="*/ 54 h 416"/>
                <a:gd name="T50" fmla="*/ 192 w 384"/>
                <a:gd name="T51" fmla="*/ 0 h 416"/>
                <a:gd name="T52" fmla="*/ 178 w 384"/>
                <a:gd name="T53" fmla="*/ 54 h 416"/>
                <a:gd name="T54" fmla="*/ 192 w 384"/>
                <a:gd name="T55" fmla="*/ 68 h 416"/>
                <a:gd name="T56" fmla="*/ 320 w 384"/>
                <a:gd name="T57" fmla="*/ 278 h 416"/>
                <a:gd name="T58" fmla="*/ 322 w 384"/>
                <a:gd name="T59" fmla="*/ 294 h 416"/>
                <a:gd name="T60" fmla="*/ 348 w 384"/>
                <a:gd name="T61" fmla="*/ 298 h 416"/>
                <a:gd name="T62" fmla="*/ 346 w 384"/>
                <a:gd name="T63" fmla="*/ 284 h 416"/>
                <a:gd name="T64" fmla="*/ 362 w 384"/>
                <a:gd name="T65" fmla="*/ 122 h 416"/>
                <a:gd name="T66" fmla="*/ 356 w 384"/>
                <a:gd name="T67" fmla="*/ 104 h 416"/>
                <a:gd name="T68" fmla="*/ 314 w 384"/>
                <a:gd name="T69" fmla="*/ 128 h 416"/>
                <a:gd name="T70" fmla="*/ 326 w 384"/>
                <a:gd name="T71" fmla="*/ 142 h 416"/>
                <a:gd name="T72" fmla="*/ 336 w 384"/>
                <a:gd name="T73" fmla="*/ 204 h 416"/>
                <a:gd name="T74" fmla="*/ 346 w 384"/>
                <a:gd name="T75" fmla="*/ 220 h 416"/>
                <a:gd name="T76" fmla="*/ 384 w 384"/>
                <a:gd name="T77" fmla="*/ 208 h 416"/>
                <a:gd name="T78" fmla="*/ 372 w 384"/>
                <a:gd name="T79" fmla="*/ 196 h 416"/>
                <a:gd name="T80" fmla="*/ 276 w 384"/>
                <a:gd name="T81" fmla="*/ 36 h 416"/>
                <a:gd name="T82" fmla="*/ 262 w 384"/>
                <a:gd name="T83" fmla="*/ 86 h 416"/>
                <a:gd name="T84" fmla="*/ 300 w 384"/>
                <a:gd name="T85" fmla="*/ 50 h 416"/>
                <a:gd name="T86" fmla="*/ 294 w 384"/>
                <a:gd name="T87" fmla="*/ 32 h 416"/>
                <a:gd name="T88" fmla="*/ 262 w 384"/>
                <a:gd name="T89" fmla="*/ 256 h 416"/>
                <a:gd name="T90" fmla="*/ 236 w 384"/>
                <a:gd name="T91" fmla="*/ 322 h 416"/>
                <a:gd name="T92" fmla="*/ 218 w 384"/>
                <a:gd name="T93" fmla="*/ 354 h 416"/>
                <a:gd name="T94" fmla="*/ 150 w 384"/>
                <a:gd name="T95" fmla="*/ 338 h 416"/>
                <a:gd name="T96" fmla="*/ 132 w 384"/>
                <a:gd name="T97" fmla="*/ 270 h 416"/>
                <a:gd name="T98" fmla="*/ 98 w 384"/>
                <a:gd name="T99" fmla="*/ 196 h 416"/>
                <a:gd name="T100" fmla="*/ 134 w 384"/>
                <a:gd name="T101" fmla="*/ 118 h 416"/>
                <a:gd name="T102" fmla="*/ 234 w 384"/>
                <a:gd name="T103" fmla="*/ 108 h 416"/>
                <a:gd name="T104" fmla="*/ 286 w 384"/>
                <a:gd name="T105" fmla="*/ 196 h 416"/>
                <a:gd name="T106" fmla="*/ 192 w 384"/>
                <a:gd name="T107" fmla="*/ 128 h 416"/>
                <a:gd name="T108" fmla="*/ 146 w 384"/>
                <a:gd name="T109" fmla="*/ 144 h 416"/>
                <a:gd name="T110" fmla="*/ 126 w 384"/>
                <a:gd name="T111" fmla="*/ 198 h 416"/>
                <a:gd name="T112" fmla="*/ 142 w 384"/>
                <a:gd name="T113" fmla="*/ 200 h 416"/>
                <a:gd name="T114" fmla="*/ 154 w 384"/>
                <a:gd name="T115" fmla="*/ 164 h 416"/>
                <a:gd name="T116" fmla="*/ 190 w 384"/>
                <a:gd name="T117" fmla="*/ 14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4" h="416">
                  <a:moveTo>
                    <a:pt x="102" y="82"/>
                  </a:moveTo>
                  <a:lnTo>
                    <a:pt x="84" y="50"/>
                  </a:lnTo>
                  <a:lnTo>
                    <a:pt x="84" y="50"/>
                  </a:lnTo>
                  <a:lnTo>
                    <a:pt x="82" y="44"/>
                  </a:lnTo>
                  <a:lnTo>
                    <a:pt x="84" y="40"/>
                  </a:lnTo>
                  <a:lnTo>
                    <a:pt x="86" y="34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96" y="30"/>
                  </a:lnTo>
                  <a:lnTo>
                    <a:pt x="100" y="30"/>
                  </a:lnTo>
                  <a:lnTo>
                    <a:pt x="106" y="32"/>
                  </a:lnTo>
                  <a:lnTo>
                    <a:pt x="108" y="36"/>
                  </a:lnTo>
                  <a:lnTo>
                    <a:pt x="126" y="68"/>
                  </a:lnTo>
                  <a:lnTo>
                    <a:pt x="126" y="68"/>
                  </a:lnTo>
                  <a:lnTo>
                    <a:pt x="128" y="72"/>
                  </a:lnTo>
                  <a:lnTo>
                    <a:pt x="128" y="78"/>
                  </a:lnTo>
                  <a:lnTo>
                    <a:pt x="126" y="82"/>
                  </a:lnTo>
                  <a:lnTo>
                    <a:pt x="122" y="86"/>
                  </a:lnTo>
                  <a:lnTo>
                    <a:pt x="122" y="86"/>
                  </a:lnTo>
                  <a:lnTo>
                    <a:pt x="114" y="88"/>
                  </a:lnTo>
                  <a:lnTo>
                    <a:pt x="114" y="88"/>
                  </a:lnTo>
                  <a:lnTo>
                    <a:pt x="108" y="86"/>
                  </a:lnTo>
                  <a:lnTo>
                    <a:pt x="102" y="82"/>
                  </a:lnTo>
                  <a:lnTo>
                    <a:pt x="102" y="82"/>
                  </a:lnTo>
                  <a:close/>
                  <a:moveTo>
                    <a:pt x="64" y="120"/>
                  </a:moveTo>
                  <a:lnTo>
                    <a:pt x="38" y="104"/>
                  </a:lnTo>
                  <a:lnTo>
                    <a:pt x="38" y="104"/>
                  </a:lnTo>
                  <a:lnTo>
                    <a:pt x="32" y="104"/>
                  </a:lnTo>
                  <a:lnTo>
                    <a:pt x="28" y="104"/>
                  </a:lnTo>
                  <a:lnTo>
                    <a:pt x="24" y="106"/>
                  </a:lnTo>
                  <a:lnTo>
                    <a:pt x="22" y="110"/>
                  </a:lnTo>
                  <a:lnTo>
                    <a:pt x="22" y="110"/>
                  </a:lnTo>
                  <a:lnTo>
                    <a:pt x="20" y="114"/>
                  </a:lnTo>
                  <a:lnTo>
                    <a:pt x="20" y="118"/>
                  </a:lnTo>
                  <a:lnTo>
                    <a:pt x="22" y="122"/>
                  </a:lnTo>
                  <a:lnTo>
                    <a:pt x="26" y="126"/>
                  </a:lnTo>
                  <a:lnTo>
                    <a:pt x="52" y="142"/>
                  </a:lnTo>
                  <a:lnTo>
                    <a:pt x="52" y="142"/>
                  </a:lnTo>
                  <a:lnTo>
                    <a:pt x="58" y="142"/>
                  </a:lnTo>
                  <a:lnTo>
                    <a:pt x="58" y="142"/>
                  </a:lnTo>
                  <a:lnTo>
                    <a:pt x="64" y="142"/>
                  </a:lnTo>
                  <a:lnTo>
                    <a:pt x="68" y="136"/>
                  </a:lnTo>
                  <a:lnTo>
                    <a:pt x="68" y="136"/>
                  </a:lnTo>
                  <a:lnTo>
                    <a:pt x="70" y="132"/>
                  </a:lnTo>
                  <a:lnTo>
                    <a:pt x="70" y="128"/>
                  </a:lnTo>
                  <a:lnTo>
                    <a:pt x="68" y="124"/>
                  </a:lnTo>
                  <a:lnTo>
                    <a:pt x="64" y="120"/>
                  </a:lnTo>
                  <a:lnTo>
                    <a:pt x="64" y="120"/>
                  </a:lnTo>
                  <a:close/>
                  <a:moveTo>
                    <a:pt x="220" y="366"/>
                  </a:moveTo>
                  <a:lnTo>
                    <a:pt x="164" y="366"/>
                  </a:lnTo>
                  <a:lnTo>
                    <a:pt x="164" y="366"/>
                  </a:lnTo>
                  <a:lnTo>
                    <a:pt x="160" y="366"/>
                  </a:lnTo>
                  <a:lnTo>
                    <a:pt x="156" y="368"/>
                  </a:lnTo>
                  <a:lnTo>
                    <a:pt x="154" y="372"/>
                  </a:lnTo>
                  <a:lnTo>
                    <a:pt x="154" y="376"/>
                  </a:lnTo>
                  <a:lnTo>
                    <a:pt x="154" y="376"/>
                  </a:lnTo>
                  <a:lnTo>
                    <a:pt x="154" y="380"/>
                  </a:lnTo>
                  <a:lnTo>
                    <a:pt x="156" y="382"/>
                  </a:lnTo>
                  <a:lnTo>
                    <a:pt x="160" y="384"/>
                  </a:lnTo>
                  <a:lnTo>
                    <a:pt x="164" y="386"/>
                  </a:lnTo>
                  <a:lnTo>
                    <a:pt x="220" y="386"/>
                  </a:lnTo>
                  <a:lnTo>
                    <a:pt x="220" y="386"/>
                  </a:lnTo>
                  <a:lnTo>
                    <a:pt x="224" y="384"/>
                  </a:lnTo>
                  <a:lnTo>
                    <a:pt x="228" y="382"/>
                  </a:lnTo>
                  <a:lnTo>
                    <a:pt x="230" y="380"/>
                  </a:lnTo>
                  <a:lnTo>
                    <a:pt x="230" y="376"/>
                  </a:lnTo>
                  <a:lnTo>
                    <a:pt x="230" y="376"/>
                  </a:lnTo>
                  <a:lnTo>
                    <a:pt x="230" y="372"/>
                  </a:lnTo>
                  <a:lnTo>
                    <a:pt x="228" y="368"/>
                  </a:lnTo>
                  <a:lnTo>
                    <a:pt x="224" y="366"/>
                  </a:lnTo>
                  <a:lnTo>
                    <a:pt x="220" y="366"/>
                  </a:lnTo>
                  <a:lnTo>
                    <a:pt x="220" y="366"/>
                  </a:lnTo>
                  <a:close/>
                  <a:moveTo>
                    <a:pt x="210" y="396"/>
                  </a:moveTo>
                  <a:lnTo>
                    <a:pt x="174" y="396"/>
                  </a:lnTo>
                  <a:lnTo>
                    <a:pt x="174" y="396"/>
                  </a:lnTo>
                  <a:lnTo>
                    <a:pt x="170" y="396"/>
                  </a:lnTo>
                  <a:lnTo>
                    <a:pt x="166" y="398"/>
                  </a:lnTo>
                  <a:lnTo>
                    <a:pt x="164" y="402"/>
                  </a:lnTo>
                  <a:lnTo>
                    <a:pt x="164" y="406"/>
                  </a:lnTo>
                  <a:lnTo>
                    <a:pt x="164" y="406"/>
                  </a:lnTo>
                  <a:lnTo>
                    <a:pt x="164" y="410"/>
                  </a:lnTo>
                  <a:lnTo>
                    <a:pt x="166" y="414"/>
                  </a:lnTo>
                  <a:lnTo>
                    <a:pt x="170" y="416"/>
                  </a:lnTo>
                  <a:lnTo>
                    <a:pt x="174" y="416"/>
                  </a:lnTo>
                  <a:lnTo>
                    <a:pt x="210" y="416"/>
                  </a:lnTo>
                  <a:lnTo>
                    <a:pt x="210" y="416"/>
                  </a:lnTo>
                  <a:lnTo>
                    <a:pt x="214" y="416"/>
                  </a:lnTo>
                  <a:lnTo>
                    <a:pt x="218" y="414"/>
                  </a:lnTo>
                  <a:lnTo>
                    <a:pt x="220" y="410"/>
                  </a:lnTo>
                  <a:lnTo>
                    <a:pt x="220" y="406"/>
                  </a:lnTo>
                  <a:lnTo>
                    <a:pt x="220" y="406"/>
                  </a:lnTo>
                  <a:lnTo>
                    <a:pt x="220" y="402"/>
                  </a:lnTo>
                  <a:lnTo>
                    <a:pt x="218" y="398"/>
                  </a:lnTo>
                  <a:lnTo>
                    <a:pt x="214" y="396"/>
                  </a:lnTo>
                  <a:lnTo>
                    <a:pt x="210" y="396"/>
                  </a:lnTo>
                  <a:lnTo>
                    <a:pt x="210" y="396"/>
                  </a:lnTo>
                  <a:close/>
                  <a:moveTo>
                    <a:pt x="52" y="276"/>
                  </a:moveTo>
                  <a:lnTo>
                    <a:pt x="38" y="284"/>
                  </a:lnTo>
                  <a:lnTo>
                    <a:pt x="38" y="284"/>
                  </a:lnTo>
                  <a:lnTo>
                    <a:pt x="36" y="288"/>
                  </a:lnTo>
                  <a:lnTo>
                    <a:pt x="34" y="290"/>
                  </a:lnTo>
                  <a:lnTo>
                    <a:pt x="34" y="294"/>
                  </a:lnTo>
                  <a:lnTo>
                    <a:pt x="36" y="298"/>
                  </a:lnTo>
                  <a:lnTo>
                    <a:pt x="36" y="298"/>
                  </a:lnTo>
                  <a:lnTo>
                    <a:pt x="40" y="302"/>
                  </a:lnTo>
                  <a:lnTo>
                    <a:pt x="44" y="304"/>
                  </a:lnTo>
                  <a:lnTo>
                    <a:pt x="44" y="304"/>
                  </a:lnTo>
                  <a:lnTo>
                    <a:pt x="48" y="302"/>
                  </a:lnTo>
                  <a:lnTo>
                    <a:pt x="62" y="294"/>
                  </a:lnTo>
                  <a:lnTo>
                    <a:pt x="62" y="294"/>
                  </a:lnTo>
                  <a:lnTo>
                    <a:pt x="66" y="292"/>
                  </a:lnTo>
                  <a:lnTo>
                    <a:pt x="68" y="288"/>
                  </a:lnTo>
                  <a:lnTo>
                    <a:pt x="68" y="284"/>
                  </a:lnTo>
                  <a:lnTo>
                    <a:pt x="66" y="280"/>
                  </a:lnTo>
                  <a:lnTo>
                    <a:pt x="66" y="280"/>
                  </a:lnTo>
                  <a:lnTo>
                    <a:pt x="64" y="278"/>
                  </a:lnTo>
                  <a:lnTo>
                    <a:pt x="60" y="276"/>
                  </a:lnTo>
                  <a:lnTo>
                    <a:pt x="56" y="276"/>
                  </a:lnTo>
                  <a:lnTo>
                    <a:pt x="52" y="276"/>
                  </a:lnTo>
                  <a:lnTo>
                    <a:pt x="52" y="276"/>
                  </a:lnTo>
                  <a:close/>
                  <a:moveTo>
                    <a:pt x="50" y="208"/>
                  </a:moveTo>
                  <a:lnTo>
                    <a:pt x="50" y="208"/>
                  </a:lnTo>
                  <a:lnTo>
                    <a:pt x="48" y="204"/>
                  </a:lnTo>
                  <a:lnTo>
                    <a:pt x="46" y="200"/>
                  </a:lnTo>
                  <a:lnTo>
                    <a:pt x="42" y="198"/>
                  </a:lnTo>
                  <a:lnTo>
                    <a:pt x="38" y="196"/>
                  </a:lnTo>
                  <a:lnTo>
                    <a:pt x="12" y="196"/>
                  </a:lnTo>
                  <a:lnTo>
                    <a:pt x="12" y="196"/>
                  </a:lnTo>
                  <a:lnTo>
                    <a:pt x="6" y="198"/>
                  </a:lnTo>
                  <a:lnTo>
                    <a:pt x="2" y="200"/>
                  </a:lnTo>
                  <a:lnTo>
                    <a:pt x="0" y="204"/>
                  </a:lnTo>
                  <a:lnTo>
                    <a:pt x="0" y="208"/>
                  </a:lnTo>
                  <a:lnTo>
                    <a:pt x="0" y="208"/>
                  </a:lnTo>
                  <a:lnTo>
                    <a:pt x="0" y="212"/>
                  </a:lnTo>
                  <a:lnTo>
                    <a:pt x="2" y="216"/>
                  </a:lnTo>
                  <a:lnTo>
                    <a:pt x="6" y="220"/>
                  </a:lnTo>
                  <a:lnTo>
                    <a:pt x="12" y="220"/>
                  </a:lnTo>
                  <a:lnTo>
                    <a:pt x="38" y="220"/>
                  </a:lnTo>
                  <a:lnTo>
                    <a:pt x="38" y="220"/>
                  </a:lnTo>
                  <a:lnTo>
                    <a:pt x="42" y="220"/>
                  </a:lnTo>
                  <a:lnTo>
                    <a:pt x="46" y="216"/>
                  </a:lnTo>
                  <a:lnTo>
                    <a:pt x="48" y="212"/>
                  </a:lnTo>
                  <a:lnTo>
                    <a:pt x="50" y="208"/>
                  </a:lnTo>
                  <a:lnTo>
                    <a:pt x="50" y="208"/>
                  </a:lnTo>
                  <a:close/>
                  <a:moveTo>
                    <a:pt x="192" y="68"/>
                  </a:moveTo>
                  <a:lnTo>
                    <a:pt x="192" y="68"/>
                  </a:lnTo>
                  <a:lnTo>
                    <a:pt x="198" y="66"/>
                  </a:lnTo>
                  <a:lnTo>
                    <a:pt x="202" y="64"/>
                  </a:lnTo>
                  <a:lnTo>
                    <a:pt x="204" y="58"/>
                  </a:lnTo>
                  <a:lnTo>
                    <a:pt x="206" y="54"/>
                  </a:lnTo>
                  <a:lnTo>
                    <a:pt x="206" y="14"/>
                  </a:lnTo>
                  <a:lnTo>
                    <a:pt x="206" y="14"/>
                  </a:lnTo>
                  <a:lnTo>
                    <a:pt x="204" y="8"/>
                  </a:lnTo>
                  <a:lnTo>
                    <a:pt x="202" y="4"/>
                  </a:lnTo>
                  <a:lnTo>
                    <a:pt x="198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86" y="0"/>
                  </a:lnTo>
                  <a:lnTo>
                    <a:pt x="182" y="4"/>
                  </a:lnTo>
                  <a:lnTo>
                    <a:pt x="180" y="8"/>
                  </a:lnTo>
                  <a:lnTo>
                    <a:pt x="178" y="14"/>
                  </a:lnTo>
                  <a:lnTo>
                    <a:pt x="178" y="54"/>
                  </a:lnTo>
                  <a:lnTo>
                    <a:pt x="178" y="54"/>
                  </a:lnTo>
                  <a:lnTo>
                    <a:pt x="180" y="58"/>
                  </a:lnTo>
                  <a:lnTo>
                    <a:pt x="182" y="64"/>
                  </a:lnTo>
                  <a:lnTo>
                    <a:pt x="186" y="66"/>
                  </a:lnTo>
                  <a:lnTo>
                    <a:pt x="192" y="68"/>
                  </a:lnTo>
                  <a:lnTo>
                    <a:pt x="192" y="68"/>
                  </a:lnTo>
                  <a:close/>
                  <a:moveTo>
                    <a:pt x="346" y="284"/>
                  </a:moveTo>
                  <a:lnTo>
                    <a:pt x="332" y="276"/>
                  </a:lnTo>
                  <a:lnTo>
                    <a:pt x="332" y="276"/>
                  </a:lnTo>
                  <a:lnTo>
                    <a:pt x="328" y="276"/>
                  </a:lnTo>
                  <a:lnTo>
                    <a:pt x="324" y="276"/>
                  </a:lnTo>
                  <a:lnTo>
                    <a:pt x="320" y="278"/>
                  </a:lnTo>
                  <a:lnTo>
                    <a:pt x="318" y="280"/>
                  </a:lnTo>
                  <a:lnTo>
                    <a:pt x="318" y="280"/>
                  </a:lnTo>
                  <a:lnTo>
                    <a:pt x="316" y="284"/>
                  </a:lnTo>
                  <a:lnTo>
                    <a:pt x="316" y="288"/>
                  </a:lnTo>
                  <a:lnTo>
                    <a:pt x="318" y="292"/>
                  </a:lnTo>
                  <a:lnTo>
                    <a:pt x="322" y="294"/>
                  </a:lnTo>
                  <a:lnTo>
                    <a:pt x="336" y="302"/>
                  </a:lnTo>
                  <a:lnTo>
                    <a:pt x="336" y="302"/>
                  </a:lnTo>
                  <a:lnTo>
                    <a:pt x="340" y="304"/>
                  </a:lnTo>
                  <a:lnTo>
                    <a:pt x="340" y="304"/>
                  </a:lnTo>
                  <a:lnTo>
                    <a:pt x="344" y="302"/>
                  </a:lnTo>
                  <a:lnTo>
                    <a:pt x="348" y="298"/>
                  </a:lnTo>
                  <a:lnTo>
                    <a:pt x="348" y="298"/>
                  </a:lnTo>
                  <a:lnTo>
                    <a:pt x="350" y="294"/>
                  </a:lnTo>
                  <a:lnTo>
                    <a:pt x="350" y="290"/>
                  </a:lnTo>
                  <a:lnTo>
                    <a:pt x="348" y="288"/>
                  </a:lnTo>
                  <a:lnTo>
                    <a:pt x="346" y="284"/>
                  </a:lnTo>
                  <a:lnTo>
                    <a:pt x="346" y="284"/>
                  </a:lnTo>
                  <a:close/>
                  <a:moveTo>
                    <a:pt x="326" y="142"/>
                  </a:moveTo>
                  <a:lnTo>
                    <a:pt x="326" y="142"/>
                  </a:lnTo>
                  <a:lnTo>
                    <a:pt x="332" y="142"/>
                  </a:lnTo>
                  <a:lnTo>
                    <a:pt x="358" y="126"/>
                  </a:lnTo>
                  <a:lnTo>
                    <a:pt x="358" y="126"/>
                  </a:lnTo>
                  <a:lnTo>
                    <a:pt x="362" y="122"/>
                  </a:lnTo>
                  <a:lnTo>
                    <a:pt x="364" y="118"/>
                  </a:lnTo>
                  <a:lnTo>
                    <a:pt x="364" y="114"/>
                  </a:lnTo>
                  <a:lnTo>
                    <a:pt x="362" y="110"/>
                  </a:lnTo>
                  <a:lnTo>
                    <a:pt x="362" y="110"/>
                  </a:lnTo>
                  <a:lnTo>
                    <a:pt x="360" y="106"/>
                  </a:lnTo>
                  <a:lnTo>
                    <a:pt x="356" y="104"/>
                  </a:lnTo>
                  <a:lnTo>
                    <a:pt x="352" y="104"/>
                  </a:lnTo>
                  <a:lnTo>
                    <a:pt x="346" y="104"/>
                  </a:lnTo>
                  <a:lnTo>
                    <a:pt x="320" y="120"/>
                  </a:lnTo>
                  <a:lnTo>
                    <a:pt x="320" y="120"/>
                  </a:lnTo>
                  <a:lnTo>
                    <a:pt x="316" y="124"/>
                  </a:lnTo>
                  <a:lnTo>
                    <a:pt x="314" y="128"/>
                  </a:lnTo>
                  <a:lnTo>
                    <a:pt x="314" y="132"/>
                  </a:lnTo>
                  <a:lnTo>
                    <a:pt x="316" y="136"/>
                  </a:lnTo>
                  <a:lnTo>
                    <a:pt x="316" y="136"/>
                  </a:lnTo>
                  <a:lnTo>
                    <a:pt x="320" y="142"/>
                  </a:lnTo>
                  <a:lnTo>
                    <a:pt x="326" y="142"/>
                  </a:lnTo>
                  <a:lnTo>
                    <a:pt x="326" y="142"/>
                  </a:lnTo>
                  <a:close/>
                  <a:moveTo>
                    <a:pt x="372" y="196"/>
                  </a:moveTo>
                  <a:lnTo>
                    <a:pt x="346" y="196"/>
                  </a:lnTo>
                  <a:lnTo>
                    <a:pt x="346" y="196"/>
                  </a:lnTo>
                  <a:lnTo>
                    <a:pt x="342" y="198"/>
                  </a:lnTo>
                  <a:lnTo>
                    <a:pt x="338" y="200"/>
                  </a:lnTo>
                  <a:lnTo>
                    <a:pt x="336" y="204"/>
                  </a:lnTo>
                  <a:lnTo>
                    <a:pt x="334" y="208"/>
                  </a:lnTo>
                  <a:lnTo>
                    <a:pt x="334" y="208"/>
                  </a:lnTo>
                  <a:lnTo>
                    <a:pt x="336" y="212"/>
                  </a:lnTo>
                  <a:lnTo>
                    <a:pt x="338" y="216"/>
                  </a:lnTo>
                  <a:lnTo>
                    <a:pt x="342" y="220"/>
                  </a:lnTo>
                  <a:lnTo>
                    <a:pt x="346" y="220"/>
                  </a:lnTo>
                  <a:lnTo>
                    <a:pt x="372" y="220"/>
                  </a:lnTo>
                  <a:lnTo>
                    <a:pt x="372" y="220"/>
                  </a:lnTo>
                  <a:lnTo>
                    <a:pt x="378" y="220"/>
                  </a:lnTo>
                  <a:lnTo>
                    <a:pt x="382" y="216"/>
                  </a:lnTo>
                  <a:lnTo>
                    <a:pt x="384" y="212"/>
                  </a:lnTo>
                  <a:lnTo>
                    <a:pt x="384" y="208"/>
                  </a:lnTo>
                  <a:lnTo>
                    <a:pt x="384" y="208"/>
                  </a:lnTo>
                  <a:lnTo>
                    <a:pt x="384" y="204"/>
                  </a:lnTo>
                  <a:lnTo>
                    <a:pt x="382" y="200"/>
                  </a:lnTo>
                  <a:lnTo>
                    <a:pt x="378" y="198"/>
                  </a:lnTo>
                  <a:lnTo>
                    <a:pt x="372" y="196"/>
                  </a:lnTo>
                  <a:lnTo>
                    <a:pt x="372" y="196"/>
                  </a:lnTo>
                  <a:close/>
                  <a:moveTo>
                    <a:pt x="294" y="32"/>
                  </a:moveTo>
                  <a:lnTo>
                    <a:pt x="294" y="32"/>
                  </a:lnTo>
                  <a:lnTo>
                    <a:pt x="288" y="30"/>
                  </a:lnTo>
                  <a:lnTo>
                    <a:pt x="284" y="30"/>
                  </a:lnTo>
                  <a:lnTo>
                    <a:pt x="278" y="32"/>
                  </a:lnTo>
                  <a:lnTo>
                    <a:pt x="276" y="36"/>
                  </a:lnTo>
                  <a:lnTo>
                    <a:pt x="258" y="68"/>
                  </a:lnTo>
                  <a:lnTo>
                    <a:pt x="258" y="68"/>
                  </a:lnTo>
                  <a:lnTo>
                    <a:pt x="256" y="72"/>
                  </a:lnTo>
                  <a:lnTo>
                    <a:pt x="256" y="78"/>
                  </a:lnTo>
                  <a:lnTo>
                    <a:pt x="258" y="82"/>
                  </a:lnTo>
                  <a:lnTo>
                    <a:pt x="262" y="86"/>
                  </a:lnTo>
                  <a:lnTo>
                    <a:pt x="262" y="86"/>
                  </a:lnTo>
                  <a:lnTo>
                    <a:pt x="270" y="88"/>
                  </a:lnTo>
                  <a:lnTo>
                    <a:pt x="270" y="88"/>
                  </a:lnTo>
                  <a:lnTo>
                    <a:pt x="276" y="86"/>
                  </a:lnTo>
                  <a:lnTo>
                    <a:pt x="282" y="82"/>
                  </a:lnTo>
                  <a:lnTo>
                    <a:pt x="300" y="50"/>
                  </a:lnTo>
                  <a:lnTo>
                    <a:pt x="300" y="50"/>
                  </a:lnTo>
                  <a:lnTo>
                    <a:pt x="302" y="44"/>
                  </a:lnTo>
                  <a:lnTo>
                    <a:pt x="300" y="40"/>
                  </a:lnTo>
                  <a:lnTo>
                    <a:pt x="298" y="34"/>
                  </a:lnTo>
                  <a:lnTo>
                    <a:pt x="294" y="32"/>
                  </a:lnTo>
                  <a:lnTo>
                    <a:pt x="294" y="32"/>
                  </a:lnTo>
                  <a:close/>
                  <a:moveTo>
                    <a:pt x="286" y="196"/>
                  </a:moveTo>
                  <a:lnTo>
                    <a:pt x="286" y="196"/>
                  </a:lnTo>
                  <a:lnTo>
                    <a:pt x="284" y="216"/>
                  </a:lnTo>
                  <a:lnTo>
                    <a:pt x="278" y="232"/>
                  </a:lnTo>
                  <a:lnTo>
                    <a:pt x="272" y="244"/>
                  </a:lnTo>
                  <a:lnTo>
                    <a:pt x="262" y="256"/>
                  </a:lnTo>
                  <a:lnTo>
                    <a:pt x="262" y="256"/>
                  </a:lnTo>
                  <a:lnTo>
                    <a:pt x="252" y="270"/>
                  </a:lnTo>
                  <a:lnTo>
                    <a:pt x="244" y="288"/>
                  </a:lnTo>
                  <a:lnTo>
                    <a:pt x="240" y="298"/>
                  </a:lnTo>
                  <a:lnTo>
                    <a:pt x="238" y="310"/>
                  </a:lnTo>
                  <a:lnTo>
                    <a:pt x="236" y="322"/>
                  </a:lnTo>
                  <a:lnTo>
                    <a:pt x="234" y="338"/>
                  </a:lnTo>
                  <a:lnTo>
                    <a:pt x="234" y="338"/>
                  </a:lnTo>
                  <a:lnTo>
                    <a:pt x="232" y="344"/>
                  </a:lnTo>
                  <a:lnTo>
                    <a:pt x="230" y="350"/>
                  </a:lnTo>
                  <a:lnTo>
                    <a:pt x="224" y="354"/>
                  </a:lnTo>
                  <a:lnTo>
                    <a:pt x="218" y="354"/>
                  </a:lnTo>
                  <a:lnTo>
                    <a:pt x="166" y="354"/>
                  </a:lnTo>
                  <a:lnTo>
                    <a:pt x="166" y="354"/>
                  </a:lnTo>
                  <a:lnTo>
                    <a:pt x="160" y="354"/>
                  </a:lnTo>
                  <a:lnTo>
                    <a:pt x="154" y="350"/>
                  </a:lnTo>
                  <a:lnTo>
                    <a:pt x="152" y="344"/>
                  </a:lnTo>
                  <a:lnTo>
                    <a:pt x="150" y="338"/>
                  </a:lnTo>
                  <a:lnTo>
                    <a:pt x="150" y="338"/>
                  </a:lnTo>
                  <a:lnTo>
                    <a:pt x="148" y="322"/>
                  </a:lnTo>
                  <a:lnTo>
                    <a:pt x="146" y="310"/>
                  </a:lnTo>
                  <a:lnTo>
                    <a:pt x="144" y="298"/>
                  </a:lnTo>
                  <a:lnTo>
                    <a:pt x="140" y="288"/>
                  </a:lnTo>
                  <a:lnTo>
                    <a:pt x="132" y="270"/>
                  </a:lnTo>
                  <a:lnTo>
                    <a:pt x="122" y="256"/>
                  </a:lnTo>
                  <a:lnTo>
                    <a:pt x="122" y="256"/>
                  </a:lnTo>
                  <a:lnTo>
                    <a:pt x="112" y="244"/>
                  </a:lnTo>
                  <a:lnTo>
                    <a:pt x="106" y="232"/>
                  </a:lnTo>
                  <a:lnTo>
                    <a:pt x="100" y="216"/>
                  </a:lnTo>
                  <a:lnTo>
                    <a:pt x="98" y="196"/>
                  </a:lnTo>
                  <a:lnTo>
                    <a:pt x="98" y="196"/>
                  </a:lnTo>
                  <a:lnTo>
                    <a:pt x="100" y="178"/>
                  </a:lnTo>
                  <a:lnTo>
                    <a:pt x="104" y="160"/>
                  </a:lnTo>
                  <a:lnTo>
                    <a:pt x="110" y="144"/>
                  </a:lnTo>
                  <a:lnTo>
                    <a:pt x="120" y="130"/>
                  </a:lnTo>
                  <a:lnTo>
                    <a:pt x="134" y="118"/>
                  </a:lnTo>
                  <a:lnTo>
                    <a:pt x="150" y="108"/>
                  </a:lnTo>
                  <a:lnTo>
                    <a:pt x="170" y="102"/>
                  </a:lnTo>
                  <a:lnTo>
                    <a:pt x="192" y="98"/>
                  </a:lnTo>
                  <a:lnTo>
                    <a:pt x="192" y="98"/>
                  </a:lnTo>
                  <a:lnTo>
                    <a:pt x="214" y="102"/>
                  </a:lnTo>
                  <a:lnTo>
                    <a:pt x="234" y="108"/>
                  </a:lnTo>
                  <a:lnTo>
                    <a:pt x="250" y="118"/>
                  </a:lnTo>
                  <a:lnTo>
                    <a:pt x="264" y="130"/>
                  </a:lnTo>
                  <a:lnTo>
                    <a:pt x="274" y="144"/>
                  </a:lnTo>
                  <a:lnTo>
                    <a:pt x="280" y="160"/>
                  </a:lnTo>
                  <a:lnTo>
                    <a:pt x="284" y="178"/>
                  </a:lnTo>
                  <a:lnTo>
                    <a:pt x="286" y="196"/>
                  </a:lnTo>
                  <a:lnTo>
                    <a:pt x="286" y="196"/>
                  </a:lnTo>
                  <a:close/>
                  <a:moveTo>
                    <a:pt x="200" y="138"/>
                  </a:moveTo>
                  <a:lnTo>
                    <a:pt x="200" y="138"/>
                  </a:lnTo>
                  <a:lnTo>
                    <a:pt x="198" y="134"/>
                  </a:lnTo>
                  <a:lnTo>
                    <a:pt x="196" y="130"/>
                  </a:lnTo>
                  <a:lnTo>
                    <a:pt x="192" y="128"/>
                  </a:lnTo>
                  <a:lnTo>
                    <a:pt x="190" y="128"/>
                  </a:lnTo>
                  <a:lnTo>
                    <a:pt x="190" y="128"/>
                  </a:lnTo>
                  <a:lnTo>
                    <a:pt x="178" y="128"/>
                  </a:lnTo>
                  <a:lnTo>
                    <a:pt x="166" y="132"/>
                  </a:lnTo>
                  <a:lnTo>
                    <a:pt x="156" y="136"/>
                  </a:lnTo>
                  <a:lnTo>
                    <a:pt x="146" y="144"/>
                  </a:lnTo>
                  <a:lnTo>
                    <a:pt x="136" y="154"/>
                  </a:lnTo>
                  <a:lnTo>
                    <a:pt x="130" y="164"/>
                  </a:lnTo>
                  <a:lnTo>
                    <a:pt x="126" y="178"/>
                  </a:lnTo>
                  <a:lnTo>
                    <a:pt x="124" y="194"/>
                  </a:lnTo>
                  <a:lnTo>
                    <a:pt x="124" y="194"/>
                  </a:lnTo>
                  <a:lnTo>
                    <a:pt x="126" y="198"/>
                  </a:lnTo>
                  <a:lnTo>
                    <a:pt x="128" y="200"/>
                  </a:lnTo>
                  <a:lnTo>
                    <a:pt x="130" y="204"/>
                  </a:lnTo>
                  <a:lnTo>
                    <a:pt x="134" y="204"/>
                  </a:lnTo>
                  <a:lnTo>
                    <a:pt x="134" y="204"/>
                  </a:lnTo>
                  <a:lnTo>
                    <a:pt x="138" y="204"/>
                  </a:lnTo>
                  <a:lnTo>
                    <a:pt x="142" y="200"/>
                  </a:lnTo>
                  <a:lnTo>
                    <a:pt x="144" y="198"/>
                  </a:lnTo>
                  <a:lnTo>
                    <a:pt x="144" y="194"/>
                  </a:lnTo>
                  <a:lnTo>
                    <a:pt x="144" y="194"/>
                  </a:lnTo>
                  <a:lnTo>
                    <a:pt x="146" y="182"/>
                  </a:lnTo>
                  <a:lnTo>
                    <a:pt x="148" y="172"/>
                  </a:lnTo>
                  <a:lnTo>
                    <a:pt x="154" y="164"/>
                  </a:lnTo>
                  <a:lnTo>
                    <a:pt x="160" y="158"/>
                  </a:lnTo>
                  <a:lnTo>
                    <a:pt x="166" y="154"/>
                  </a:lnTo>
                  <a:lnTo>
                    <a:pt x="174" y="150"/>
                  </a:lnTo>
                  <a:lnTo>
                    <a:pt x="182" y="148"/>
                  </a:lnTo>
                  <a:lnTo>
                    <a:pt x="190" y="148"/>
                  </a:lnTo>
                  <a:lnTo>
                    <a:pt x="190" y="148"/>
                  </a:lnTo>
                  <a:lnTo>
                    <a:pt x="192" y="148"/>
                  </a:lnTo>
                  <a:lnTo>
                    <a:pt x="196" y="144"/>
                  </a:lnTo>
                  <a:lnTo>
                    <a:pt x="198" y="142"/>
                  </a:lnTo>
                  <a:lnTo>
                    <a:pt x="200" y="138"/>
                  </a:lnTo>
                  <a:lnTo>
                    <a:pt x="200" y="13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  <p:sp>
          <p:nvSpPr>
            <p:cNvPr id="225" name="Freeform 4917">
              <a:extLst>
                <a:ext uri="{FF2B5EF4-FFF2-40B4-BE49-F238E27FC236}">
                  <a16:creationId xmlns:a16="http://schemas.microsoft.com/office/drawing/2014/main" xmlns="" id="{0BC9823E-2A44-476C-8788-472E0E0E59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12791" y="2485503"/>
              <a:ext cx="338340" cy="369293"/>
            </a:xfrm>
            <a:custGeom>
              <a:avLst/>
              <a:gdLst>
                <a:gd name="T0" fmla="*/ 176 w 352"/>
                <a:gd name="T1" fmla="*/ 222 h 416"/>
                <a:gd name="T2" fmla="*/ 352 w 352"/>
                <a:gd name="T3" fmla="*/ 264 h 416"/>
                <a:gd name="T4" fmla="*/ 328 w 352"/>
                <a:gd name="T5" fmla="*/ 212 h 416"/>
                <a:gd name="T6" fmla="*/ 292 w 352"/>
                <a:gd name="T7" fmla="*/ 186 h 416"/>
                <a:gd name="T8" fmla="*/ 226 w 352"/>
                <a:gd name="T9" fmla="*/ 300 h 416"/>
                <a:gd name="T10" fmla="*/ 232 w 352"/>
                <a:gd name="T11" fmla="*/ 324 h 416"/>
                <a:gd name="T12" fmla="*/ 214 w 352"/>
                <a:gd name="T13" fmla="*/ 362 h 416"/>
                <a:gd name="T14" fmla="*/ 176 w 352"/>
                <a:gd name="T15" fmla="*/ 378 h 416"/>
                <a:gd name="T16" fmla="*/ 146 w 352"/>
                <a:gd name="T17" fmla="*/ 370 h 416"/>
                <a:gd name="T18" fmla="*/ 122 w 352"/>
                <a:gd name="T19" fmla="*/ 334 h 416"/>
                <a:gd name="T20" fmla="*/ 124 w 352"/>
                <a:gd name="T21" fmla="*/ 306 h 416"/>
                <a:gd name="T22" fmla="*/ 62 w 352"/>
                <a:gd name="T23" fmla="*/ 190 h 416"/>
                <a:gd name="T24" fmla="*/ 36 w 352"/>
                <a:gd name="T25" fmla="*/ 200 h 416"/>
                <a:gd name="T26" fmla="*/ 4 w 352"/>
                <a:gd name="T27" fmla="*/ 246 h 416"/>
                <a:gd name="T28" fmla="*/ 0 w 352"/>
                <a:gd name="T29" fmla="*/ 318 h 416"/>
                <a:gd name="T30" fmla="*/ 66 w 352"/>
                <a:gd name="T31" fmla="*/ 384 h 416"/>
                <a:gd name="T32" fmla="*/ 92 w 352"/>
                <a:gd name="T33" fmla="*/ 398 h 416"/>
                <a:gd name="T34" fmla="*/ 176 w 352"/>
                <a:gd name="T35" fmla="*/ 416 h 416"/>
                <a:gd name="T36" fmla="*/ 240 w 352"/>
                <a:gd name="T37" fmla="*/ 406 h 416"/>
                <a:gd name="T38" fmla="*/ 288 w 352"/>
                <a:gd name="T39" fmla="*/ 384 h 416"/>
                <a:gd name="T40" fmla="*/ 338 w 352"/>
                <a:gd name="T41" fmla="*/ 336 h 416"/>
                <a:gd name="T42" fmla="*/ 158 w 352"/>
                <a:gd name="T43" fmla="*/ 250 h 416"/>
                <a:gd name="T44" fmla="*/ 80 w 352"/>
                <a:gd name="T45" fmla="*/ 180 h 416"/>
                <a:gd name="T46" fmla="*/ 92 w 352"/>
                <a:gd name="T47" fmla="*/ 180 h 416"/>
                <a:gd name="T48" fmla="*/ 102 w 352"/>
                <a:gd name="T49" fmla="*/ 76 h 416"/>
                <a:gd name="T50" fmla="*/ 124 w 352"/>
                <a:gd name="T51" fmla="*/ 128 h 416"/>
                <a:gd name="T52" fmla="*/ 176 w 352"/>
                <a:gd name="T53" fmla="*/ 150 h 416"/>
                <a:gd name="T54" fmla="*/ 218 w 352"/>
                <a:gd name="T55" fmla="*/ 138 h 416"/>
                <a:gd name="T56" fmla="*/ 250 w 352"/>
                <a:gd name="T57" fmla="*/ 90 h 416"/>
                <a:gd name="T58" fmla="*/ 246 w 352"/>
                <a:gd name="T59" fmla="*/ 46 h 416"/>
                <a:gd name="T60" fmla="*/ 206 w 352"/>
                <a:gd name="T61" fmla="*/ 6 h 416"/>
                <a:gd name="T62" fmla="*/ 176 w 352"/>
                <a:gd name="T63" fmla="*/ 0 h 416"/>
                <a:gd name="T64" fmla="*/ 134 w 352"/>
                <a:gd name="T65" fmla="*/ 14 h 416"/>
                <a:gd name="T66" fmla="*/ 104 w 352"/>
                <a:gd name="T67" fmla="*/ 60 h 416"/>
                <a:gd name="T68" fmla="*/ 140 w 352"/>
                <a:gd name="T69" fmla="*/ 324 h 416"/>
                <a:gd name="T70" fmla="*/ 152 w 352"/>
                <a:gd name="T71" fmla="*/ 298 h 416"/>
                <a:gd name="T72" fmla="*/ 176 w 352"/>
                <a:gd name="T73" fmla="*/ 288 h 416"/>
                <a:gd name="T74" fmla="*/ 196 w 352"/>
                <a:gd name="T75" fmla="*/ 294 h 416"/>
                <a:gd name="T76" fmla="*/ 210 w 352"/>
                <a:gd name="T77" fmla="*/ 316 h 416"/>
                <a:gd name="T78" fmla="*/ 208 w 352"/>
                <a:gd name="T79" fmla="*/ 338 h 416"/>
                <a:gd name="T80" fmla="*/ 190 w 352"/>
                <a:gd name="T81" fmla="*/ 356 h 416"/>
                <a:gd name="T82" fmla="*/ 168 w 352"/>
                <a:gd name="T83" fmla="*/ 358 h 416"/>
                <a:gd name="T84" fmla="*/ 146 w 352"/>
                <a:gd name="T85" fmla="*/ 344 h 416"/>
                <a:gd name="T86" fmla="*/ 140 w 352"/>
                <a:gd name="T87" fmla="*/ 324 h 416"/>
                <a:gd name="T88" fmla="*/ 168 w 352"/>
                <a:gd name="T89" fmla="*/ 344 h 416"/>
                <a:gd name="T90" fmla="*/ 180 w 352"/>
                <a:gd name="T91" fmla="*/ 346 h 416"/>
                <a:gd name="T92" fmla="*/ 186 w 352"/>
                <a:gd name="T93" fmla="*/ 310 h 416"/>
                <a:gd name="T94" fmla="*/ 180 w 352"/>
                <a:gd name="T95" fmla="*/ 302 h 416"/>
                <a:gd name="T96" fmla="*/ 168 w 352"/>
                <a:gd name="T97" fmla="*/ 304 h 416"/>
                <a:gd name="T98" fmla="*/ 254 w 352"/>
                <a:gd name="T99" fmla="*/ 178 h 416"/>
                <a:gd name="T100" fmla="*/ 176 w 352"/>
                <a:gd name="T101" fmla="*/ 258 h 416"/>
                <a:gd name="T102" fmla="*/ 176 w 352"/>
                <a:gd name="T103" fmla="*/ 268 h 416"/>
                <a:gd name="T104" fmla="*/ 272 w 352"/>
                <a:gd name="T105" fmla="*/ 18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2" h="416">
                  <a:moveTo>
                    <a:pt x="176" y="222"/>
                  </a:moveTo>
                  <a:lnTo>
                    <a:pt x="146" y="178"/>
                  </a:lnTo>
                  <a:lnTo>
                    <a:pt x="206" y="178"/>
                  </a:lnTo>
                  <a:lnTo>
                    <a:pt x="176" y="222"/>
                  </a:lnTo>
                  <a:close/>
                  <a:moveTo>
                    <a:pt x="352" y="318"/>
                  </a:moveTo>
                  <a:lnTo>
                    <a:pt x="352" y="278"/>
                  </a:lnTo>
                  <a:lnTo>
                    <a:pt x="352" y="278"/>
                  </a:lnTo>
                  <a:lnTo>
                    <a:pt x="352" y="264"/>
                  </a:lnTo>
                  <a:lnTo>
                    <a:pt x="348" y="250"/>
                  </a:lnTo>
                  <a:lnTo>
                    <a:pt x="342" y="236"/>
                  </a:lnTo>
                  <a:lnTo>
                    <a:pt x="336" y="224"/>
                  </a:lnTo>
                  <a:lnTo>
                    <a:pt x="328" y="212"/>
                  </a:lnTo>
                  <a:lnTo>
                    <a:pt x="316" y="202"/>
                  </a:lnTo>
                  <a:lnTo>
                    <a:pt x="304" y="192"/>
                  </a:lnTo>
                  <a:lnTo>
                    <a:pt x="292" y="186"/>
                  </a:lnTo>
                  <a:lnTo>
                    <a:pt x="292" y="186"/>
                  </a:lnTo>
                  <a:lnTo>
                    <a:pt x="290" y="190"/>
                  </a:lnTo>
                  <a:lnTo>
                    <a:pt x="222" y="292"/>
                  </a:lnTo>
                  <a:lnTo>
                    <a:pt x="222" y="292"/>
                  </a:lnTo>
                  <a:lnTo>
                    <a:pt x="226" y="300"/>
                  </a:lnTo>
                  <a:lnTo>
                    <a:pt x="228" y="306"/>
                  </a:lnTo>
                  <a:lnTo>
                    <a:pt x="230" y="314"/>
                  </a:lnTo>
                  <a:lnTo>
                    <a:pt x="232" y="324"/>
                  </a:lnTo>
                  <a:lnTo>
                    <a:pt x="232" y="324"/>
                  </a:lnTo>
                  <a:lnTo>
                    <a:pt x="230" y="334"/>
                  </a:lnTo>
                  <a:lnTo>
                    <a:pt x="226" y="344"/>
                  </a:lnTo>
                  <a:lnTo>
                    <a:pt x="222" y="354"/>
                  </a:lnTo>
                  <a:lnTo>
                    <a:pt x="214" y="362"/>
                  </a:lnTo>
                  <a:lnTo>
                    <a:pt x="206" y="370"/>
                  </a:lnTo>
                  <a:lnTo>
                    <a:pt x="198" y="374"/>
                  </a:lnTo>
                  <a:lnTo>
                    <a:pt x="188" y="378"/>
                  </a:lnTo>
                  <a:lnTo>
                    <a:pt x="176" y="378"/>
                  </a:lnTo>
                  <a:lnTo>
                    <a:pt x="176" y="378"/>
                  </a:lnTo>
                  <a:lnTo>
                    <a:pt x="164" y="378"/>
                  </a:lnTo>
                  <a:lnTo>
                    <a:pt x="154" y="374"/>
                  </a:lnTo>
                  <a:lnTo>
                    <a:pt x="146" y="370"/>
                  </a:lnTo>
                  <a:lnTo>
                    <a:pt x="138" y="362"/>
                  </a:lnTo>
                  <a:lnTo>
                    <a:pt x="130" y="354"/>
                  </a:lnTo>
                  <a:lnTo>
                    <a:pt x="126" y="344"/>
                  </a:lnTo>
                  <a:lnTo>
                    <a:pt x="122" y="334"/>
                  </a:lnTo>
                  <a:lnTo>
                    <a:pt x="120" y="324"/>
                  </a:lnTo>
                  <a:lnTo>
                    <a:pt x="120" y="324"/>
                  </a:lnTo>
                  <a:lnTo>
                    <a:pt x="122" y="314"/>
                  </a:lnTo>
                  <a:lnTo>
                    <a:pt x="124" y="306"/>
                  </a:lnTo>
                  <a:lnTo>
                    <a:pt x="126" y="300"/>
                  </a:lnTo>
                  <a:lnTo>
                    <a:pt x="130" y="292"/>
                  </a:lnTo>
                  <a:lnTo>
                    <a:pt x="62" y="190"/>
                  </a:lnTo>
                  <a:lnTo>
                    <a:pt x="62" y="190"/>
                  </a:lnTo>
                  <a:lnTo>
                    <a:pt x="60" y="186"/>
                  </a:lnTo>
                  <a:lnTo>
                    <a:pt x="60" y="186"/>
                  </a:lnTo>
                  <a:lnTo>
                    <a:pt x="48" y="192"/>
                  </a:lnTo>
                  <a:lnTo>
                    <a:pt x="36" y="200"/>
                  </a:lnTo>
                  <a:lnTo>
                    <a:pt x="26" y="210"/>
                  </a:lnTo>
                  <a:lnTo>
                    <a:pt x="16" y="220"/>
                  </a:lnTo>
                  <a:lnTo>
                    <a:pt x="10" y="234"/>
                  </a:lnTo>
                  <a:lnTo>
                    <a:pt x="4" y="246"/>
                  </a:lnTo>
                  <a:lnTo>
                    <a:pt x="0" y="262"/>
                  </a:lnTo>
                  <a:lnTo>
                    <a:pt x="0" y="276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14" y="336"/>
                  </a:lnTo>
                  <a:lnTo>
                    <a:pt x="28" y="354"/>
                  </a:lnTo>
                  <a:lnTo>
                    <a:pt x="46" y="370"/>
                  </a:lnTo>
                  <a:lnTo>
                    <a:pt x="66" y="384"/>
                  </a:lnTo>
                  <a:lnTo>
                    <a:pt x="66" y="296"/>
                  </a:lnTo>
                  <a:lnTo>
                    <a:pt x="92" y="296"/>
                  </a:lnTo>
                  <a:lnTo>
                    <a:pt x="92" y="398"/>
                  </a:lnTo>
                  <a:lnTo>
                    <a:pt x="92" y="398"/>
                  </a:lnTo>
                  <a:lnTo>
                    <a:pt x="112" y="406"/>
                  </a:lnTo>
                  <a:lnTo>
                    <a:pt x="132" y="410"/>
                  </a:lnTo>
                  <a:lnTo>
                    <a:pt x="154" y="414"/>
                  </a:lnTo>
                  <a:lnTo>
                    <a:pt x="176" y="416"/>
                  </a:lnTo>
                  <a:lnTo>
                    <a:pt x="176" y="416"/>
                  </a:lnTo>
                  <a:lnTo>
                    <a:pt x="198" y="414"/>
                  </a:lnTo>
                  <a:lnTo>
                    <a:pt x="220" y="410"/>
                  </a:lnTo>
                  <a:lnTo>
                    <a:pt x="240" y="406"/>
                  </a:lnTo>
                  <a:lnTo>
                    <a:pt x="260" y="398"/>
                  </a:lnTo>
                  <a:lnTo>
                    <a:pt x="260" y="296"/>
                  </a:lnTo>
                  <a:lnTo>
                    <a:pt x="288" y="296"/>
                  </a:lnTo>
                  <a:lnTo>
                    <a:pt x="288" y="384"/>
                  </a:lnTo>
                  <a:lnTo>
                    <a:pt x="288" y="384"/>
                  </a:lnTo>
                  <a:lnTo>
                    <a:pt x="306" y="370"/>
                  </a:lnTo>
                  <a:lnTo>
                    <a:pt x="324" y="354"/>
                  </a:lnTo>
                  <a:lnTo>
                    <a:pt x="338" y="336"/>
                  </a:lnTo>
                  <a:lnTo>
                    <a:pt x="352" y="318"/>
                  </a:lnTo>
                  <a:lnTo>
                    <a:pt x="352" y="318"/>
                  </a:lnTo>
                  <a:close/>
                  <a:moveTo>
                    <a:pt x="110" y="178"/>
                  </a:moveTo>
                  <a:lnTo>
                    <a:pt x="158" y="250"/>
                  </a:lnTo>
                  <a:lnTo>
                    <a:pt x="164" y="240"/>
                  </a:lnTo>
                  <a:lnTo>
                    <a:pt x="122" y="178"/>
                  </a:lnTo>
                  <a:lnTo>
                    <a:pt x="110" y="178"/>
                  </a:lnTo>
                  <a:close/>
                  <a:moveTo>
                    <a:pt x="80" y="180"/>
                  </a:moveTo>
                  <a:lnTo>
                    <a:pt x="142" y="274"/>
                  </a:lnTo>
                  <a:lnTo>
                    <a:pt x="148" y="264"/>
                  </a:lnTo>
                  <a:lnTo>
                    <a:pt x="92" y="180"/>
                  </a:lnTo>
                  <a:lnTo>
                    <a:pt x="92" y="180"/>
                  </a:lnTo>
                  <a:lnTo>
                    <a:pt x="80" y="180"/>
                  </a:lnTo>
                  <a:lnTo>
                    <a:pt x="80" y="180"/>
                  </a:lnTo>
                  <a:close/>
                  <a:moveTo>
                    <a:pt x="102" y="76"/>
                  </a:moveTo>
                  <a:lnTo>
                    <a:pt x="102" y="76"/>
                  </a:lnTo>
                  <a:lnTo>
                    <a:pt x="104" y="90"/>
                  </a:lnTo>
                  <a:lnTo>
                    <a:pt x="108" y="104"/>
                  </a:lnTo>
                  <a:lnTo>
                    <a:pt x="114" y="118"/>
                  </a:lnTo>
                  <a:lnTo>
                    <a:pt x="124" y="128"/>
                  </a:lnTo>
                  <a:lnTo>
                    <a:pt x="134" y="138"/>
                  </a:lnTo>
                  <a:lnTo>
                    <a:pt x="148" y="144"/>
                  </a:lnTo>
                  <a:lnTo>
                    <a:pt x="162" y="148"/>
                  </a:lnTo>
                  <a:lnTo>
                    <a:pt x="176" y="150"/>
                  </a:lnTo>
                  <a:lnTo>
                    <a:pt x="176" y="150"/>
                  </a:lnTo>
                  <a:lnTo>
                    <a:pt x="192" y="148"/>
                  </a:lnTo>
                  <a:lnTo>
                    <a:pt x="206" y="144"/>
                  </a:lnTo>
                  <a:lnTo>
                    <a:pt x="218" y="138"/>
                  </a:lnTo>
                  <a:lnTo>
                    <a:pt x="230" y="128"/>
                  </a:lnTo>
                  <a:lnTo>
                    <a:pt x="238" y="118"/>
                  </a:lnTo>
                  <a:lnTo>
                    <a:pt x="246" y="104"/>
                  </a:lnTo>
                  <a:lnTo>
                    <a:pt x="250" y="90"/>
                  </a:lnTo>
                  <a:lnTo>
                    <a:pt x="252" y="76"/>
                  </a:lnTo>
                  <a:lnTo>
                    <a:pt x="252" y="76"/>
                  </a:lnTo>
                  <a:lnTo>
                    <a:pt x="250" y="60"/>
                  </a:lnTo>
                  <a:lnTo>
                    <a:pt x="246" y="46"/>
                  </a:lnTo>
                  <a:lnTo>
                    <a:pt x="238" y="34"/>
                  </a:lnTo>
                  <a:lnTo>
                    <a:pt x="230" y="22"/>
                  </a:lnTo>
                  <a:lnTo>
                    <a:pt x="218" y="14"/>
                  </a:lnTo>
                  <a:lnTo>
                    <a:pt x="206" y="6"/>
                  </a:lnTo>
                  <a:lnTo>
                    <a:pt x="192" y="2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62" y="2"/>
                  </a:lnTo>
                  <a:lnTo>
                    <a:pt x="148" y="6"/>
                  </a:lnTo>
                  <a:lnTo>
                    <a:pt x="134" y="14"/>
                  </a:lnTo>
                  <a:lnTo>
                    <a:pt x="124" y="22"/>
                  </a:lnTo>
                  <a:lnTo>
                    <a:pt x="114" y="34"/>
                  </a:lnTo>
                  <a:lnTo>
                    <a:pt x="108" y="46"/>
                  </a:lnTo>
                  <a:lnTo>
                    <a:pt x="104" y="60"/>
                  </a:lnTo>
                  <a:lnTo>
                    <a:pt x="102" y="76"/>
                  </a:lnTo>
                  <a:lnTo>
                    <a:pt x="102" y="76"/>
                  </a:lnTo>
                  <a:close/>
                  <a:moveTo>
                    <a:pt x="140" y="324"/>
                  </a:moveTo>
                  <a:lnTo>
                    <a:pt x="140" y="324"/>
                  </a:lnTo>
                  <a:lnTo>
                    <a:pt x="142" y="316"/>
                  </a:lnTo>
                  <a:lnTo>
                    <a:pt x="144" y="310"/>
                  </a:lnTo>
                  <a:lnTo>
                    <a:pt x="146" y="304"/>
                  </a:lnTo>
                  <a:lnTo>
                    <a:pt x="152" y="298"/>
                  </a:lnTo>
                  <a:lnTo>
                    <a:pt x="156" y="294"/>
                  </a:lnTo>
                  <a:lnTo>
                    <a:pt x="162" y="292"/>
                  </a:lnTo>
                  <a:lnTo>
                    <a:pt x="168" y="290"/>
                  </a:lnTo>
                  <a:lnTo>
                    <a:pt x="176" y="288"/>
                  </a:lnTo>
                  <a:lnTo>
                    <a:pt x="176" y="288"/>
                  </a:lnTo>
                  <a:lnTo>
                    <a:pt x="184" y="290"/>
                  </a:lnTo>
                  <a:lnTo>
                    <a:pt x="190" y="292"/>
                  </a:lnTo>
                  <a:lnTo>
                    <a:pt x="196" y="294"/>
                  </a:lnTo>
                  <a:lnTo>
                    <a:pt x="200" y="298"/>
                  </a:lnTo>
                  <a:lnTo>
                    <a:pt x="206" y="304"/>
                  </a:lnTo>
                  <a:lnTo>
                    <a:pt x="208" y="310"/>
                  </a:lnTo>
                  <a:lnTo>
                    <a:pt x="210" y="316"/>
                  </a:lnTo>
                  <a:lnTo>
                    <a:pt x="212" y="324"/>
                  </a:lnTo>
                  <a:lnTo>
                    <a:pt x="212" y="324"/>
                  </a:lnTo>
                  <a:lnTo>
                    <a:pt x="210" y="330"/>
                  </a:lnTo>
                  <a:lnTo>
                    <a:pt x="208" y="338"/>
                  </a:lnTo>
                  <a:lnTo>
                    <a:pt x="206" y="344"/>
                  </a:lnTo>
                  <a:lnTo>
                    <a:pt x="200" y="348"/>
                  </a:lnTo>
                  <a:lnTo>
                    <a:pt x="196" y="352"/>
                  </a:lnTo>
                  <a:lnTo>
                    <a:pt x="190" y="356"/>
                  </a:lnTo>
                  <a:lnTo>
                    <a:pt x="184" y="358"/>
                  </a:lnTo>
                  <a:lnTo>
                    <a:pt x="176" y="358"/>
                  </a:lnTo>
                  <a:lnTo>
                    <a:pt x="176" y="358"/>
                  </a:lnTo>
                  <a:lnTo>
                    <a:pt x="168" y="358"/>
                  </a:lnTo>
                  <a:lnTo>
                    <a:pt x="162" y="356"/>
                  </a:lnTo>
                  <a:lnTo>
                    <a:pt x="156" y="352"/>
                  </a:lnTo>
                  <a:lnTo>
                    <a:pt x="152" y="348"/>
                  </a:lnTo>
                  <a:lnTo>
                    <a:pt x="146" y="344"/>
                  </a:lnTo>
                  <a:lnTo>
                    <a:pt x="144" y="338"/>
                  </a:lnTo>
                  <a:lnTo>
                    <a:pt x="142" y="330"/>
                  </a:lnTo>
                  <a:lnTo>
                    <a:pt x="140" y="324"/>
                  </a:lnTo>
                  <a:lnTo>
                    <a:pt x="140" y="324"/>
                  </a:lnTo>
                  <a:close/>
                  <a:moveTo>
                    <a:pt x="166" y="336"/>
                  </a:moveTo>
                  <a:lnTo>
                    <a:pt x="166" y="336"/>
                  </a:lnTo>
                  <a:lnTo>
                    <a:pt x="166" y="340"/>
                  </a:lnTo>
                  <a:lnTo>
                    <a:pt x="168" y="344"/>
                  </a:lnTo>
                  <a:lnTo>
                    <a:pt x="172" y="346"/>
                  </a:lnTo>
                  <a:lnTo>
                    <a:pt x="176" y="346"/>
                  </a:lnTo>
                  <a:lnTo>
                    <a:pt x="176" y="346"/>
                  </a:lnTo>
                  <a:lnTo>
                    <a:pt x="180" y="346"/>
                  </a:lnTo>
                  <a:lnTo>
                    <a:pt x="184" y="344"/>
                  </a:lnTo>
                  <a:lnTo>
                    <a:pt x="186" y="340"/>
                  </a:lnTo>
                  <a:lnTo>
                    <a:pt x="186" y="336"/>
                  </a:lnTo>
                  <a:lnTo>
                    <a:pt x="186" y="310"/>
                  </a:lnTo>
                  <a:lnTo>
                    <a:pt x="186" y="310"/>
                  </a:lnTo>
                  <a:lnTo>
                    <a:pt x="186" y="306"/>
                  </a:lnTo>
                  <a:lnTo>
                    <a:pt x="184" y="304"/>
                  </a:lnTo>
                  <a:lnTo>
                    <a:pt x="180" y="302"/>
                  </a:lnTo>
                  <a:lnTo>
                    <a:pt x="176" y="300"/>
                  </a:lnTo>
                  <a:lnTo>
                    <a:pt x="176" y="300"/>
                  </a:lnTo>
                  <a:lnTo>
                    <a:pt x="172" y="302"/>
                  </a:lnTo>
                  <a:lnTo>
                    <a:pt x="168" y="304"/>
                  </a:lnTo>
                  <a:lnTo>
                    <a:pt x="166" y="306"/>
                  </a:lnTo>
                  <a:lnTo>
                    <a:pt x="166" y="310"/>
                  </a:lnTo>
                  <a:lnTo>
                    <a:pt x="166" y="336"/>
                  </a:lnTo>
                  <a:close/>
                  <a:moveTo>
                    <a:pt x="254" y="178"/>
                  </a:moveTo>
                  <a:lnTo>
                    <a:pt x="230" y="178"/>
                  </a:lnTo>
                  <a:lnTo>
                    <a:pt x="182" y="250"/>
                  </a:lnTo>
                  <a:lnTo>
                    <a:pt x="176" y="258"/>
                  </a:lnTo>
                  <a:lnTo>
                    <a:pt x="176" y="258"/>
                  </a:lnTo>
                  <a:lnTo>
                    <a:pt x="170" y="268"/>
                  </a:lnTo>
                  <a:lnTo>
                    <a:pt x="170" y="268"/>
                  </a:lnTo>
                  <a:lnTo>
                    <a:pt x="176" y="268"/>
                  </a:lnTo>
                  <a:lnTo>
                    <a:pt x="176" y="268"/>
                  </a:lnTo>
                  <a:lnTo>
                    <a:pt x="184" y="268"/>
                  </a:lnTo>
                  <a:lnTo>
                    <a:pt x="192" y="270"/>
                  </a:lnTo>
                  <a:lnTo>
                    <a:pt x="206" y="278"/>
                  </a:lnTo>
                  <a:lnTo>
                    <a:pt x="272" y="180"/>
                  </a:lnTo>
                  <a:lnTo>
                    <a:pt x="272" y="180"/>
                  </a:lnTo>
                  <a:lnTo>
                    <a:pt x="254" y="178"/>
                  </a:lnTo>
                  <a:lnTo>
                    <a:pt x="254" y="17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  <p:sp>
          <p:nvSpPr>
            <p:cNvPr id="226" name="Freeform 4849">
              <a:extLst>
                <a:ext uri="{FF2B5EF4-FFF2-40B4-BE49-F238E27FC236}">
                  <a16:creationId xmlns:a16="http://schemas.microsoft.com/office/drawing/2014/main" xmlns="" id="{9AA07CB1-B098-4CF8-B6F3-66A1725A52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7134" y="4514429"/>
              <a:ext cx="216285" cy="144780"/>
            </a:xfrm>
            <a:custGeom>
              <a:avLst/>
              <a:gdLst>
                <a:gd name="T0" fmla="*/ 0 w 324"/>
                <a:gd name="T1" fmla="*/ 136 h 262"/>
                <a:gd name="T2" fmla="*/ 0 w 324"/>
                <a:gd name="T3" fmla="*/ 132 h 262"/>
                <a:gd name="T4" fmla="*/ 6 w 324"/>
                <a:gd name="T5" fmla="*/ 126 h 262"/>
                <a:gd name="T6" fmla="*/ 46 w 324"/>
                <a:gd name="T7" fmla="*/ 126 h 262"/>
                <a:gd name="T8" fmla="*/ 50 w 324"/>
                <a:gd name="T9" fmla="*/ 126 h 262"/>
                <a:gd name="T10" fmla="*/ 56 w 324"/>
                <a:gd name="T11" fmla="*/ 132 h 262"/>
                <a:gd name="T12" fmla="*/ 56 w 324"/>
                <a:gd name="T13" fmla="*/ 212 h 262"/>
                <a:gd name="T14" fmla="*/ 56 w 324"/>
                <a:gd name="T15" fmla="*/ 216 h 262"/>
                <a:gd name="T16" fmla="*/ 50 w 324"/>
                <a:gd name="T17" fmla="*/ 220 h 262"/>
                <a:gd name="T18" fmla="*/ 10 w 324"/>
                <a:gd name="T19" fmla="*/ 222 h 262"/>
                <a:gd name="T20" fmla="*/ 6 w 324"/>
                <a:gd name="T21" fmla="*/ 220 h 262"/>
                <a:gd name="T22" fmla="*/ 0 w 324"/>
                <a:gd name="T23" fmla="*/ 216 h 262"/>
                <a:gd name="T24" fmla="*/ 0 w 324"/>
                <a:gd name="T25" fmla="*/ 212 h 262"/>
                <a:gd name="T26" fmla="*/ 136 w 324"/>
                <a:gd name="T27" fmla="*/ 222 h 262"/>
                <a:gd name="T28" fmla="*/ 140 w 324"/>
                <a:gd name="T29" fmla="*/ 220 h 262"/>
                <a:gd name="T30" fmla="*/ 144 w 324"/>
                <a:gd name="T31" fmla="*/ 216 h 262"/>
                <a:gd name="T32" fmla="*/ 146 w 324"/>
                <a:gd name="T33" fmla="*/ 58 h 262"/>
                <a:gd name="T34" fmla="*/ 144 w 324"/>
                <a:gd name="T35" fmla="*/ 54 h 262"/>
                <a:gd name="T36" fmla="*/ 140 w 324"/>
                <a:gd name="T37" fmla="*/ 50 h 262"/>
                <a:gd name="T38" fmla="*/ 100 w 324"/>
                <a:gd name="T39" fmla="*/ 48 h 262"/>
                <a:gd name="T40" fmla="*/ 96 w 324"/>
                <a:gd name="T41" fmla="*/ 50 h 262"/>
                <a:gd name="T42" fmla="*/ 90 w 324"/>
                <a:gd name="T43" fmla="*/ 54 h 262"/>
                <a:gd name="T44" fmla="*/ 90 w 324"/>
                <a:gd name="T45" fmla="*/ 212 h 262"/>
                <a:gd name="T46" fmla="*/ 90 w 324"/>
                <a:gd name="T47" fmla="*/ 216 h 262"/>
                <a:gd name="T48" fmla="*/ 96 w 324"/>
                <a:gd name="T49" fmla="*/ 220 h 262"/>
                <a:gd name="T50" fmla="*/ 100 w 324"/>
                <a:gd name="T51" fmla="*/ 222 h 262"/>
                <a:gd name="T52" fmla="*/ 224 w 324"/>
                <a:gd name="T53" fmla="*/ 222 h 262"/>
                <a:gd name="T54" fmla="*/ 228 w 324"/>
                <a:gd name="T55" fmla="*/ 220 h 262"/>
                <a:gd name="T56" fmla="*/ 234 w 324"/>
                <a:gd name="T57" fmla="*/ 216 h 262"/>
                <a:gd name="T58" fmla="*/ 234 w 324"/>
                <a:gd name="T59" fmla="*/ 86 h 262"/>
                <a:gd name="T60" fmla="*/ 234 w 324"/>
                <a:gd name="T61" fmla="*/ 82 h 262"/>
                <a:gd name="T62" fmla="*/ 228 w 324"/>
                <a:gd name="T63" fmla="*/ 76 h 262"/>
                <a:gd name="T64" fmla="*/ 188 w 324"/>
                <a:gd name="T65" fmla="*/ 76 h 262"/>
                <a:gd name="T66" fmla="*/ 184 w 324"/>
                <a:gd name="T67" fmla="*/ 76 h 262"/>
                <a:gd name="T68" fmla="*/ 180 w 324"/>
                <a:gd name="T69" fmla="*/ 82 h 262"/>
                <a:gd name="T70" fmla="*/ 178 w 324"/>
                <a:gd name="T71" fmla="*/ 212 h 262"/>
                <a:gd name="T72" fmla="*/ 180 w 324"/>
                <a:gd name="T73" fmla="*/ 216 h 262"/>
                <a:gd name="T74" fmla="*/ 184 w 324"/>
                <a:gd name="T75" fmla="*/ 220 h 262"/>
                <a:gd name="T76" fmla="*/ 188 w 324"/>
                <a:gd name="T77" fmla="*/ 222 h 262"/>
                <a:gd name="T78" fmla="*/ 278 w 324"/>
                <a:gd name="T79" fmla="*/ 0 h 262"/>
                <a:gd name="T80" fmla="*/ 274 w 324"/>
                <a:gd name="T81" fmla="*/ 0 h 262"/>
                <a:gd name="T82" fmla="*/ 268 w 324"/>
                <a:gd name="T83" fmla="*/ 6 h 262"/>
                <a:gd name="T84" fmla="*/ 268 w 324"/>
                <a:gd name="T85" fmla="*/ 212 h 262"/>
                <a:gd name="T86" fmla="*/ 268 w 324"/>
                <a:gd name="T87" fmla="*/ 216 h 262"/>
                <a:gd name="T88" fmla="*/ 274 w 324"/>
                <a:gd name="T89" fmla="*/ 220 h 262"/>
                <a:gd name="T90" fmla="*/ 314 w 324"/>
                <a:gd name="T91" fmla="*/ 222 h 262"/>
                <a:gd name="T92" fmla="*/ 318 w 324"/>
                <a:gd name="T93" fmla="*/ 220 h 262"/>
                <a:gd name="T94" fmla="*/ 324 w 324"/>
                <a:gd name="T95" fmla="*/ 216 h 262"/>
                <a:gd name="T96" fmla="*/ 324 w 324"/>
                <a:gd name="T97" fmla="*/ 10 h 262"/>
                <a:gd name="T98" fmla="*/ 324 w 324"/>
                <a:gd name="T99" fmla="*/ 6 h 262"/>
                <a:gd name="T100" fmla="*/ 318 w 324"/>
                <a:gd name="T101" fmla="*/ 0 h 262"/>
                <a:gd name="T102" fmla="*/ 314 w 324"/>
                <a:gd name="T103" fmla="*/ 0 h 262"/>
                <a:gd name="T104" fmla="*/ 0 w 324"/>
                <a:gd name="T105" fmla="*/ 242 h 262"/>
                <a:gd name="T106" fmla="*/ 324 w 324"/>
                <a:gd name="T107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4" h="262">
                  <a:moveTo>
                    <a:pt x="0" y="212"/>
                  </a:moveTo>
                  <a:lnTo>
                    <a:pt x="0" y="136"/>
                  </a:lnTo>
                  <a:lnTo>
                    <a:pt x="0" y="136"/>
                  </a:lnTo>
                  <a:lnTo>
                    <a:pt x="0" y="132"/>
                  </a:lnTo>
                  <a:lnTo>
                    <a:pt x="2" y="128"/>
                  </a:lnTo>
                  <a:lnTo>
                    <a:pt x="6" y="126"/>
                  </a:lnTo>
                  <a:lnTo>
                    <a:pt x="10" y="126"/>
                  </a:lnTo>
                  <a:lnTo>
                    <a:pt x="46" y="126"/>
                  </a:lnTo>
                  <a:lnTo>
                    <a:pt x="46" y="126"/>
                  </a:lnTo>
                  <a:lnTo>
                    <a:pt x="50" y="126"/>
                  </a:lnTo>
                  <a:lnTo>
                    <a:pt x="54" y="128"/>
                  </a:lnTo>
                  <a:lnTo>
                    <a:pt x="56" y="132"/>
                  </a:lnTo>
                  <a:lnTo>
                    <a:pt x="56" y="136"/>
                  </a:lnTo>
                  <a:lnTo>
                    <a:pt x="56" y="212"/>
                  </a:lnTo>
                  <a:lnTo>
                    <a:pt x="56" y="212"/>
                  </a:lnTo>
                  <a:lnTo>
                    <a:pt x="56" y="216"/>
                  </a:lnTo>
                  <a:lnTo>
                    <a:pt x="54" y="218"/>
                  </a:lnTo>
                  <a:lnTo>
                    <a:pt x="50" y="220"/>
                  </a:lnTo>
                  <a:lnTo>
                    <a:pt x="46" y="222"/>
                  </a:lnTo>
                  <a:lnTo>
                    <a:pt x="10" y="222"/>
                  </a:lnTo>
                  <a:lnTo>
                    <a:pt x="10" y="222"/>
                  </a:lnTo>
                  <a:lnTo>
                    <a:pt x="6" y="220"/>
                  </a:lnTo>
                  <a:lnTo>
                    <a:pt x="2" y="218"/>
                  </a:lnTo>
                  <a:lnTo>
                    <a:pt x="0" y="216"/>
                  </a:lnTo>
                  <a:lnTo>
                    <a:pt x="0" y="212"/>
                  </a:lnTo>
                  <a:lnTo>
                    <a:pt x="0" y="212"/>
                  </a:lnTo>
                  <a:close/>
                  <a:moveTo>
                    <a:pt x="100" y="222"/>
                  </a:moveTo>
                  <a:lnTo>
                    <a:pt x="136" y="222"/>
                  </a:lnTo>
                  <a:lnTo>
                    <a:pt x="136" y="222"/>
                  </a:lnTo>
                  <a:lnTo>
                    <a:pt x="140" y="220"/>
                  </a:lnTo>
                  <a:lnTo>
                    <a:pt x="142" y="218"/>
                  </a:lnTo>
                  <a:lnTo>
                    <a:pt x="144" y="216"/>
                  </a:lnTo>
                  <a:lnTo>
                    <a:pt x="146" y="212"/>
                  </a:lnTo>
                  <a:lnTo>
                    <a:pt x="146" y="58"/>
                  </a:lnTo>
                  <a:lnTo>
                    <a:pt x="146" y="58"/>
                  </a:lnTo>
                  <a:lnTo>
                    <a:pt x="144" y="54"/>
                  </a:lnTo>
                  <a:lnTo>
                    <a:pt x="142" y="52"/>
                  </a:lnTo>
                  <a:lnTo>
                    <a:pt x="140" y="50"/>
                  </a:lnTo>
                  <a:lnTo>
                    <a:pt x="136" y="48"/>
                  </a:lnTo>
                  <a:lnTo>
                    <a:pt x="100" y="48"/>
                  </a:lnTo>
                  <a:lnTo>
                    <a:pt x="100" y="48"/>
                  </a:lnTo>
                  <a:lnTo>
                    <a:pt x="96" y="50"/>
                  </a:lnTo>
                  <a:lnTo>
                    <a:pt x="92" y="52"/>
                  </a:lnTo>
                  <a:lnTo>
                    <a:pt x="90" y="54"/>
                  </a:lnTo>
                  <a:lnTo>
                    <a:pt x="90" y="58"/>
                  </a:lnTo>
                  <a:lnTo>
                    <a:pt x="90" y="212"/>
                  </a:lnTo>
                  <a:lnTo>
                    <a:pt x="90" y="212"/>
                  </a:lnTo>
                  <a:lnTo>
                    <a:pt x="90" y="216"/>
                  </a:lnTo>
                  <a:lnTo>
                    <a:pt x="92" y="218"/>
                  </a:lnTo>
                  <a:lnTo>
                    <a:pt x="96" y="220"/>
                  </a:lnTo>
                  <a:lnTo>
                    <a:pt x="100" y="222"/>
                  </a:lnTo>
                  <a:lnTo>
                    <a:pt x="100" y="222"/>
                  </a:lnTo>
                  <a:close/>
                  <a:moveTo>
                    <a:pt x="188" y="222"/>
                  </a:moveTo>
                  <a:lnTo>
                    <a:pt x="224" y="222"/>
                  </a:lnTo>
                  <a:lnTo>
                    <a:pt x="224" y="222"/>
                  </a:lnTo>
                  <a:lnTo>
                    <a:pt x="228" y="220"/>
                  </a:lnTo>
                  <a:lnTo>
                    <a:pt x="232" y="218"/>
                  </a:lnTo>
                  <a:lnTo>
                    <a:pt x="234" y="216"/>
                  </a:lnTo>
                  <a:lnTo>
                    <a:pt x="234" y="212"/>
                  </a:lnTo>
                  <a:lnTo>
                    <a:pt x="234" y="86"/>
                  </a:lnTo>
                  <a:lnTo>
                    <a:pt x="234" y="86"/>
                  </a:lnTo>
                  <a:lnTo>
                    <a:pt x="234" y="82"/>
                  </a:lnTo>
                  <a:lnTo>
                    <a:pt x="232" y="78"/>
                  </a:lnTo>
                  <a:lnTo>
                    <a:pt x="228" y="76"/>
                  </a:lnTo>
                  <a:lnTo>
                    <a:pt x="224" y="76"/>
                  </a:lnTo>
                  <a:lnTo>
                    <a:pt x="188" y="76"/>
                  </a:lnTo>
                  <a:lnTo>
                    <a:pt x="188" y="76"/>
                  </a:lnTo>
                  <a:lnTo>
                    <a:pt x="184" y="76"/>
                  </a:lnTo>
                  <a:lnTo>
                    <a:pt x="182" y="78"/>
                  </a:lnTo>
                  <a:lnTo>
                    <a:pt x="180" y="82"/>
                  </a:lnTo>
                  <a:lnTo>
                    <a:pt x="178" y="86"/>
                  </a:lnTo>
                  <a:lnTo>
                    <a:pt x="178" y="212"/>
                  </a:lnTo>
                  <a:lnTo>
                    <a:pt x="178" y="212"/>
                  </a:lnTo>
                  <a:lnTo>
                    <a:pt x="180" y="216"/>
                  </a:lnTo>
                  <a:lnTo>
                    <a:pt x="182" y="218"/>
                  </a:lnTo>
                  <a:lnTo>
                    <a:pt x="184" y="220"/>
                  </a:lnTo>
                  <a:lnTo>
                    <a:pt x="188" y="222"/>
                  </a:lnTo>
                  <a:lnTo>
                    <a:pt x="188" y="222"/>
                  </a:lnTo>
                  <a:close/>
                  <a:moveTo>
                    <a:pt x="314" y="0"/>
                  </a:moveTo>
                  <a:lnTo>
                    <a:pt x="278" y="0"/>
                  </a:lnTo>
                  <a:lnTo>
                    <a:pt x="278" y="0"/>
                  </a:lnTo>
                  <a:lnTo>
                    <a:pt x="274" y="0"/>
                  </a:lnTo>
                  <a:lnTo>
                    <a:pt x="270" y="2"/>
                  </a:lnTo>
                  <a:lnTo>
                    <a:pt x="268" y="6"/>
                  </a:lnTo>
                  <a:lnTo>
                    <a:pt x="268" y="10"/>
                  </a:lnTo>
                  <a:lnTo>
                    <a:pt x="268" y="212"/>
                  </a:lnTo>
                  <a:lnTo>
                    <a:pt x="268" y="212"/>
                  </a:lnTo>
                  <a:lnTo>
                    <a:pt x="268" y="216"/>
                  </a:lnTo>
                  <a:lnTo>
                    <a:pt x="270" y="218"/>
                  </a:lnTo>
                  <a:lnTo>
                    <a:pt x="274" y="220"/>
                  </a:lnTo>
                  <a:lnTo>
                    <a:pt x="278" y="222"/>
                  </a:lnTo>
                  <a:lnTo>
                    <a:pt x="314" y="222"/>
                  </a:lnTo>
                  <a:lnTo>
                    <a:pt x="314" y="222"/>
                  </a:lnTo>
                  <a:lnTo>
                    <a:pt x="318" y="220"/>
                  </a:lnTo>
                  <a:lnTo>
                    <a:pt x="322" y="218"/>
                  </a:lnTo>
                  <a:lnTo>
                    <a:pt x="324" y="216"/>
                  </a:lnTo>
                  <a:lnTo>
                    <a:pt x="324" y="212"/>
                  </a:lnTo>
                  <a:lnTo>
                    <a:pt x="324" y="10"/>
                  </a:lnTo>
                  <a:lnTo>
                    <a:pt x="324" y="10"/>
                  </a:lnTo>
                  <a:lnTo>
                    <a:pt x="324" y="6"/>
                  </a:lnTo>
                  <a:lnTo>
                    <a:pt x="322" y="2"/>
                  </a:lnTo>
                  <a:lnTo>
                    <a:pt x="318" y="0"/>
                  </a:lnTo>
                  <a:lnTo>
                    <a:pt x="314" y="0"/>
                  </a:lnTo>
                  <a:lnTo>
                    <a:pt x="314" y="0"/>
                  </a:lnTo>
                  <a:close/>
                  <a:moveTo>
                    <a:pt x="324" y="242"/>
                  </a:moveTo>
                  <a:lnTo>
                    <a:pt x="0" y="242"/>
                  </a:lnTo>
                  <a:lnTo>
                    <a:pt x="0" y="262"/>
                  </a:lnTo>
                  <a:lnTo>
                    <a:pt x="324" y="262"/>
                  </a:lnTo>
                  <a:lnTo>
                    <a:pt x="324" y="2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  <p:sp>
          <p:nvSpPr>
            <p:cNvPr id="227" name="Freeform 1535">
              <a:extLst>
                <a:ext uri="{FF2B5EF4-FFF2-40B4-BE49-F238E27FC236}">
                  <a16:creationId xmlns:a16="http://schemas.microsoft.com/office/drawing/2014/main" xmlns="" id="{9578CEBD-C06E-42C5-81EC-0C6086821E55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3551117" y="3369694"/>
              <a:ext cx="387852" cy="459456"/>
            </a:xfrm>
            <a:custGeom>
              <a:avLst/>
              <a:gdLst>
                <a:gd name="T0" fmla="*/ 60 w 650"/>
                <a:gd name="T1" fmla="*/ 204 h 770"/>
                <a:gd name="T2" fmla="*/ 0 w 650"/>
                <a:gd name="T3" fmla="*/ 468 h 770"/>
                <a:gd name="T4" fmla="*/ 38 w 650"/>
                <a:gd name="T5" fmla="*/ 522 h 770"/>
                <a:gd name="T6" fmla="*/ 60 w 650"/>
                <a:gd name="T7" fmla="*/ 582 h 770"/>
                <a:gd name="T8" fmla="*/ 100 w 650"/>
                <a:gd name="T9" fmla="*/ 698 h 770"/>
                <a:gd name="T10" fmla="*/ 518 w 650"/>
                <a:gd name="T11" fmla="*/ 578 h 770"/>
                <a:gd name="T12" fmla="*/ 636 w 650"/>
                <a:gd name="T13" fmla="*/ 190 h 770"/>
                <a:gd name="T14" fmla="*/ 498 w 650"/>
                <a:gd name="T15" fmla="*/ 154 h 770"/>
                <a:gd name="T16" fmla="*/ 518 w 650"/>
                <a:gd name="T17" fmla="*/ 108 h 770"/>
                <a:gd name="T18" fmla="*/ 532 w 650"/>
                <a:gd name="T19" fmla="*/ 190 h 770"/>
                <a:gd name="T20" fmla="*/ 472 w 650"/>
                <a:gd name="T21" fmla="*/ 194 h 770"/>
                <a:gd name="T22" fmla="*/ 420 w 650"/>
                <a:gd name="T23" fmla="*/ 70 h 770"/>
                <a:gd name="T24" fmla="*/ 472 w 650"/>
                <a:gd name="T25" fmla="*/ 132 h 770"/>
                <a:gd name="T26" fmla="*/ 440 w 650"/>
                <a:gd name="T27" fmla="*/ 202 h 770"/>
                <a:gd name="T28" fmla="*/ 438 w 650"/>
                <a:gd name="T29" fmla="*/ 162 h 770"/>
                <a:gd name="T30" fmla="*/ 402 w 650"/>
                <a:gd name="T31" fmla="*/ 118 h 770"/>
                <a:gd name="T32" fmla="*/ 306 w 650"/>
                <a:gd name="T33" fmla="*/ 164 h 770"/>
                <a:gd name="T34" fmla="*/ 294 w 650"/>
                <a:gd name="T35" fmla="*/ 134 h 770"/>
                <a:gd name="T36" fmla="*/ 372 w 650"/>
                <a:gd name="T37" fmla="*/ 60 h 770"/>
                <a:gd name="T38" fmla="*/ 354 w 650"/>
                <a:gd name="T39" fmla="*/ 88 h 770"/>
                <a:gd name="T40" fmla="*/ 354 w 650"/>
                <a:gd name="T41" fmla="*/ 120 h 770"/>
                <a:gd name="T42" fmla="*/ 396 w 650"/>
                <a:gd name="T43" fmla="*/ 212 h 770"/>
                <a:gd name="T44" fmla="*/ 312 w 650"/>
                <a:gd name="T45" fmla="*/ 214 h 770"/>
                <a:gd name="T46" fmla="*/ 266 w 650"/>
                <a:gd name="T47" fmla="*/ 252 h 770"/>
                <a:gd name="T48" fmla="*/ 230 w 650"/>
                <a:gd name="T49" fmla="*/ 210 h 770"/>
                <a:gd name="T50" fmla="*/ 264 w 650"/>
                <a:gd name="T51" fmla="*/ 188 h 770"/>
                <a:gd name="T52" fmla="*/ 276 w 650"/>
                <a:gd name="T53" fmla="*/ 154 h 770"/>
                <a:gd name="T54" fmla="*/ 146 w 650"/>
                <a:gd name="T55" fmla="*/ 220 h 770"/>
                <a:gd name="T56" fmla="*/ 186 w 650"/>
                <a:gd name="T57" fmla="*/ 160 h 770"/>
                <a:gd name="T58" fmla="*/ 168 w 650"/>
                <a:gd name="T59" fmla="*/ 140 h 770"/>
                <a:gd name="T60" fmla="*/ 206 w 650"/>
                <a:gd name="T61" fmla="*/ 94 h 770"/>
                <a:gd name="T62" fmla="*/ 250 w 650"/>
                <a:gd name="T63" fmla="*/ 120 h 770"/>
                <a:gd name="T64" fmla="*/ 202 w 650"/>
                <a:gd name="T65" fmla="*/ 124 h 770"/>
                <a:gd name="T66" fmla="*/ 264 w 650"/>
                <a:gd name="T67" fmla="*/ 132 h 770"/>
                <a:gd name="T68" fmla="*/ 228 w 650"/>
                <a:gd name="T69" fmla="*/ 184 h 770"/>
                <a:gd name="T70" fmla="*/ 150 w 650"/>
                <a:gd name="T71" fmla="*/ 218 h 770"/>
                <a:gd name="T72" fmla="*/ 160 w 650"/>
                <a:gd name="T73" fmla="*/ 236 h 770"/>
                <a:gd name="T74" fmla="*/ 262 w 650"/>
                <a:gd name="T75" fmla="*/ 268 h 770"/>
                <a:gd name="T76" fmla="*/ 392 w 650"/>
                <a:gd name="T77" fmla="*/ 366 h 770"/>
                <a:gd name="T78" fmla="*/ 446 w 650"/>
                <a:gd name="T79" fmla="*/ 380 h 770"/>
                <a:gd name="T80" fmla="*/ 470 w 650"/>
                <a:gd name="T81" fmla="*/ 320 h 770"/>
                <a:gd name="T82" fmla="*/ 596 w 650"/>
                <a:gd name="T83" fmla="*/ 236 h 770"/>
                <a:gd name="T84" fmla="*/ 506 w 650"/>
                <a:gd name="T85" fmla="*/ 252 h 770"/>
                <a:gd name="T86" fmla="*/ 540 w 650"/>
                <a:gd name="T87" fmla="*/ 292 h 770"/>
                <a:gd name="T88" fmla="*/ 520 w 650"/>
                <a:gd name="T89" fmla="*/ 276 h 770"/>
                <a:gd name="T90" fmla="*/ 578 w 650"/>
                <a:gd name="T91" fmla="*/ 258 h 770"/>
                <a:gd name="T92" fmla="*/ 550 w 650"/>
                <a:gd name="T93" fmla="*/ 322 h 770"/>
                <a:gd name="T94" fmla="*/ 430 w 650"/>
                <a:gd name="T95" fmla="*/ 316 h 770"/>
                <a:gd name="T96" fmla="*/ 472 w 650"/>
                <a:gd name="T97" fmla="*/ 280 h 770"/>
                <a:gd name="T98" fmla="*/ 454 w 650"/>
                <a:gd name="T99" fmla="*/ 274 h 770"/>
                <a:gd name="T100" fmla="*/ 376 w 650"/>
                <a:gd name="T101" fmla="*/ 276 h 770"/>
                <a:gd name="T102" fmla="*/ 402 w 650"/>
                <a:gd name="T103" fmla="*/ 326 h 770"/>
                <a:gd name="T104" fmla="*/ 348 w 650"/>
                <a:gd name="T105" fmla="*/ 362 h 770"/>
                <a:gd name="T106" fmla="*/ 244 w 650"/>
                <a:gd name="T107" fmla="*/ 330 h 770"/>
                <a:gd name="T108" fmla="*/ 268 w 650"/>
                <a:gd name="T109" fmla="*/ 286 h 770"/>
                <a:gd name="T110" fmla="*/ 358 w 650"/>
                <a:gd name="T111" fmla="*/ 306 h 770"/>
                <a:gd name="T112" fmla="*/ 308 w 650"/>
                <a:gd name="T113" fmla="*/ 284 h 770"/>
                <a:gd name="T114" fmla="*/ 350 w 650"/>
                <a:gd name="T115" fmla="*/ 248 h 770"/>
                <a:gd name="T116" fmla="*/ 406 w 650"/>
                <a:gd name="T117" fmla="*/ 240 h 770"/>
                <a:gd name="T118" fmla="*/ 460 w 650"/>
                <a:gd name="T119" fmla="*/ 216 h 770"/>
                <a:gd name="T120" fmla="*/ 560 w 650"/>
                <a:gd name="T121" fmla="*/ 188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50" h="770">
                  <a:moveTo>
                    <a:pt x="326" y="0"/>
                  </a:moveTo>
                  <a:lnTo>
                    <a:pt x="326" y="0"/>
                  </a:lnTo>
                  <a:lnTo>
                    <a:pt x="294" y="2"/>
                  </a:lnTo>
                  <a:lnTo>
                    <a:pt x="266" y="6"/>
                  </a:lnTo>
                  <a:lnTo>
                    <a:pt x="238" y="14"/>
                  </a:lnTo>
                  <a:lnTo>
                    <a:pt x="212" y="22"/>
                  </a:lnTo>
                  <a:lnTo>
                    <a:pt x="188" y="34"/>
                  </a:lnTo>
                  <a:lnTo>
                    <a:pt x="164" y="50"/>
                  </a:lnTo>
                  <a:lnTo>
                    <a:pt x="144" y="66"/>
                  </a:lnTo>
                  <a:lnTo>
                    <a:pt x="124" y="84"/>
                  </a:lnTo>
                  <a:lnTo>
                    <a:pt x="106" y="104"/>
                  </a:lnTo>
                  <a:lnTo>
                    <a:pt x="92" y="126"/>
                  </a:lnTo>
                  <a:lnTo>
                    <a:pt x="78" y="152"/>
                  </a:lnTo>
                  <a:lnTo>
                    <a:pt x="68" y="176"/>
                  </a:lnTo>
                  <a:lnTo>
                    <a:pt x="60" y="204"/>
                  </a:lnTo>
                  <a:lnTo>
                    <a:pt x="54" y="232"/>
                  </a:lnTo>
                  <a:lnTo>
                    <a:pt x="50" y="262"/>
                  </a:lnTo>
                  <a:lnTo>
                    <a:pt x="48" y="292"/>
                  </a:lnTo>
                  <a:lnTo>
                    <a:pt x="48" y="292"/>
                  </a:lnTo>
                  <a:lnTo>
                    <a:pt x="50" y="298"/>
                  </a:lnTo>
                  <a:lnTo>
                    <a:pt x="50" y="304"/>
                  </a:lnTo>
                  <a:lnTo>
                    <a:pt x="52" y="312"/>
                  </a:lnTo>
                  <a:lnTo>
                    <a:pt x="54" y="324"/>
                  </a:lnTo>
                  <a:lnTo>
                    <a:pt x="54" y="324"/>
                  </a:lnTo>
                  <a:lnTo>
                    <a:pt x="52" y="334"/>
                  </a:lnTo>
                  <a:lnTo>
                    <a:pt x="48" y="350"/>
                  </a:lnTo>
                  <a:lnTo>
                    <a:pt x="30" y="392"/>
                  </a:lnTo>
                  <a:lnTo>
                    <a:pt x="2" y="456"/>
                  </a:lnTo>
                  <a:lnTo>
                    <a:pt x="2" y="456"/>
                  </a:lnTo>
                  <a:lnTo>
                    <a:pt x="0" y="468"/>
                  </a:lnTo>
                  <a:lnTo>
                    <a:pt x="0" y="474"/>
                  </a:lnTo>
                  <a:lnTo>
                    <a:pt x="2" y="482"/>
                  </a:lnTo>
                  <a:lnTo>
                    <a:pt x="4" y="488"/>
                  </a:lnTo>
                  <a:lnTo>
                    <a:pt x="8" y="492"/>
                  </a:lnTo>
                  <a:lnTo>
                    <a:pt x="14" y="494"/>
                  </a:lnTo>
                  <a:lnTo>
                    <a:pt x="22" y="496"/>
                  </a:lnTo>
                  <a:lnTo>
                    <a:pt x="22" y="496"/>
                  </a:lnTo>
                  <a:lnTo>
                    <a:pt x="30" y="496"/>
                  </a:lnTo>
                  <a:lnTo>
                    <a:pt x="38" y="498"/>
                  </a:lnTo>
                  <a:lnTo>
                    <a:pt x="42" y="502"/>
                  </a:lnTo>
                  <a:lnTo>
                    <a:pt x="46" y="506"/>
                  </a:lnTo>
                  <a:lnTo>
                    <a:pt x="46" y="510"/>
                  </a:lnTo>
                  <a:lnTo>
                    <a:pt x="46" y="514"/>
                  </a:lnTo>
                  <a:lnTo>
                    <a:pt x="42" y="518"/>
                  </a:lnTo>
                  <a:lnTo>
                    <a:pt x="38" y="522"/>
                  </a:lnTo>
                  <a:lnTo>
                    <a:pt x="38" y="522"/>
                  </a:lnTo>
                  <a:lnTo>
                    <a:pt x="36" y="524"/>
                  </a:lnTo>
                  <a:lnTo>
                    <a:pt x="36" y="528"/>
                  </a:lnTo>
                  <a:lnTo>
                    <a:pt x="36" y="536"/>
                  </a:lnTo>
                  <a:lnTo>
                    <a:pt x="40" y="544"/>
                  </a:lnTo>
                  <a:lnTo>
                    <a:pt x="42" y="548"/>
                  </a:lnTo>
                  <a:lnTo>
                    <a:pt x="42" y="548"/>
                  </a:lnTo>
                  <a:lnTo>
                    <a:pt x="58" y="556"/>
                  </a:lnTo>
                  <a:lnTo>
                    <a:pt x="72" y="562"/>
                  </a:lnTo>
                  <a:lnTo>
                    <a:pt x="72" y="562"/>
                  </a:lnTo>
                  <a:lnTo>
                    <a:pt x="72" y="564"/>
                  </a:lnTo>
                  <a:lnTo>
                    <a:pt x="68" y="568"/>
                  </a:lnTo>
                  <a:lnTo>
                    <a:pt x="60" y="576"/>
                  </a:lnTo>
                  <a:lnTo>
                    <a:pt x="60" y="576"/>
                  </a:lnTo>
                  <a:lnTo>
                    <a:pt x="60" y="582"/>
                  </a:lnTo>
                  <a:lnTo>
                    <a:pt x="62" y="590"/>
                  </a:lnTo>
                  <a:lnTo>
                    <a:pt x="64" y="600"/>
                  </a:lnTo>
                  <a:lnTo>
                    <a:pt x="64" y="600"/>
                  </a:lnTo>
                  <a:lnTo>
                    <a:pt x="86" y="614"/>
                  </a:lnTo>
                  <a:lnTo>
                    <a:pt x="86" y="614"/>
                  </a:lnTo>
                  <a:lnTo>
                    <a:pt x="92" y="620"/>
                  </a:lnTo>
                  <a:lnTo>
                    <a:pt x="94" y="626"/>
                  </a:lnTo>
                  <a:lnTo>
                    <a:pt x="94" y="634"/>
                  </a:lnTo>
                  <a:lnTo>
                    <a:pt x="94" y="644"/>
                  </a:lnTo>
                  <a:lnTo>
                    <a:pt x="90" y="660"/>
                  </a:lnTo>
                  <a:lnTo>
                    <a:pt x="88" y="670"/>
                  </a:lnTo>
                  <a:lnTo>
                    <a:pt x="88" y="670"/>
                  </a:lnTo>
                  <a:lnTo>
                    <a:pt x="92" y="682"/>
                  </a:lnTo>
                  <a:lnTo>
                    <a:pt x="94" y="690"/>
                  </a:lnTo>
                  <a:lnTo>
                    <a:pt x="100" y="698"/>
                  </a:lnTo>
                  <a:lnTo>
                    <a:pt x="106" y="704"/>
                  </a:lnTo>
                  <a:lnTo>
                    <a:pt x="116" y="710"/>
                  </a:lnTo>
                  <a:lnTo>
                    <a:pt x="126" y="714"/>
                  </a:lnTo>
                  <a:lnTo>
                    <a:pt x="138" y="716"/>
                  </a:lnTo>
                  <a:lnTo>
                    <a:pt x="138" y="716"/>
                  </a:lnTo>
                  <a:lnTo>
                    <a:pt x="152" y="716"/>
                  </a:lnTo>
                  <a:lnTo>
                    <a:pt x="168" y="712"/>
                  </a:lnTo>
                  <a:lnTo>
                    <a:pt x="200" y="704"/>
                  </a:lnTo>
                  <a:lnTo>
                    <a:pt x="234" y="692"/>
                  </a:lnTo>
                  <a:lnTo>
                    <a:pt x="250" y="770"/>
                  </a:lnTo>
                  <a:lnTo>
                    <a:pt x="250" y="770"/>
                  </a:lnTo>
                  <a:lnTo>
                    <a:pt x="514" y="686"/>
                  </a:lnTo>
                  <a:lnTo>
                    <a:pt x="514" y="686"/>
                  </a:lnTo>
                  <a:lnTo>
                    <a:pt x="530" y="682"/>
                  </a:lnTo>
                  <a:lnTo>
                    <a:pt x="518" y="578"/>
                  </a:lnTo>
                  <a:lnTo>
                    <a:pt x="518" y="578"/>
                  </a:lnTo>
                  <a:lnTo>
                    <a:pt x="532" y="554"/>
                  </a:lnTo>
                  <a:lnTo>
                    <a:pt x="550" y="528"/>
                  </a:lnTo>
                  <a:lnTo>
                    <a:pt x="592" y="470"/>
                  </a:lnTo>
                  <a:lnTo>
                    <a:pt x="610" y="438"/>
                  </a:lnTo>
                  <a:lnTo>
                    <a:pt x="626" y="406"/>
                  </a:lnTo>
                  <a:lnTo>
                    <a:pt x="634" y="390"/>
                  </a:lnTo>
                  <a:lnTo>
                    <a:pt x="638" y="374"/>
                  </a:lnTo>
                  <a:lnTo>
                    <a:pt x="644" y="356"/>
                  </a:lnTo>
                  <a:lnTo>
                    <a:pt x="646" y="340"/>
                  </a:lnTo>
                  <a:lnTo>
                    <a:pt x="646" y="340"/>
                  </a:lnTo>
                  <a:lnTo>
                    <a:pt x="650" y="298"/>
                  </a:lnTo>
                  <a:lnTo>
                    <a:pt x="648" y="260"/>
                  </a:lnTo>
                  <a:lnTo>
                    <a:pt x="644" y="224"/>
                  </a:lnTo>
                  <a:lnTo>
                    <a:pt x="636" y="190"/>
                  </a:lnTo>
                  <a:lnTo>
                    <a:pt x="624" y="160"/>
                  </a:lnTo>
                  <a:lnTo>
                    <a:pt x="608" y="132"/>
                  </a:lnTo>
                  <a:lnTo>
                    <a:pt x="590" y="108"/>
                  </a:lnTo>
                  <a:lnTo>
                    <a:pt x="568" y="86"/>
                  </a:lnTo>
                  <a:lnTo>
                    <a:pt x="546" y="66"/>
                  </a:lnTo>
                  <a:lnTo>
                    <a:pt x="518" y="48"/>
                  </a:lnTo>
                  <a:lnTo>
                    <a:pt x="490" y="34"/>
                  </a:lnTo>
                  <a:lnTo>
                    <a:pt x="460" y="22"/>
                  </a:lnTo>
                  <a:lnTo>
                    <a:pt x="428" y="12"/>
                  </a:lnTo>
                  <a:lnTo>
                    <a:pt x="396" y="6"/>
                  </a:lnTo>
                  <a:lnTo>
                    <a:pt x="360" y="2"/>
                  </a:lnTo>
                  <a:lnTo>
                    <a:pt x="326" y="0"/>
                  </a:lnTo>
                  <a:lnTo>
                    <a:pt x="326" y="0"/>
                  </a:lnTo>
                  <a:close/>
                  <a:moveTo>
                    <a:pt x="498" y="154"/>
                  </a:moveTo>
                  <a:lnTo>
                    <a:pt x="498" y="154"/>
                  </a:lnTo>
                  <a:lnTo>
                    <a:pt x="496" y="154"/>
                  </a:lnTo>
                  <a:lnTo>
                    <a:pt x="496" y="154"/>
                  </a:lnTo>
                  <a:lnTo>
                    <a:pt x="494" y="154"/>
                  </a:lnTo>
                  <a:lnTo>
                    <a:pt x="494" y="154"/>
                  </a:lnTo>
                  <a:lnTo>
                    <a:pt x="492" y="144"/>
                  </a:lnTo>
                  <a:lnTo>
                    <a:pt x="490" y="132"/>
                  </a:lnTo>
                  <a:lnTo>
                    <a:pt x="490" y="132"/>
                  </a:lnTo>
                  <a:lnTo>
                    <a:pt x="492" y="122"/>
                  </a:lnTo>
                  <a:lnTo>
                    <a:pt x="494" y="114"/>
                  </a:lnTo>
                  <a:lnTo>
                    <a:pt x="494" y="114"/>
                  </a:lnTo>
                  <a:lnTo>
                    <a:pt x="500" y="108"/>
                  </a:lnTo>
                  <a:lnTo>
                    <a:pt x="500" y="108"/>
                  </a:lnTo>
                  <a:lnTo>
                    <a:pt x="508" y="106"/>
                  </a:lnTo>
                  <a:lnTo>
                    <a:pt x="508" y="106"/>
                  </a:lnTo>
                  <a:lnTo>
                    <a:pt x="518" y="108"/>
                  </a:lnTo>
                  <a:lnTo>
                    <a:pt x="518" y="108"/>
                  </a:lnTo>
                  <a:lnTo>
                    <a:pt x="534" y="118"/>
                  </a:lnTo>
                  <a:lnTo>
                    <a:pt x="546" y="128"/>
                  </a:lnTo>
                  <a:lnTo>
                    <a:pt x="558" y="142"/>
                  </a:lnTo>
                  <a:lnTo>
                    <a:pt x="566" y="156"/>
                  </a:lnTo>
                  <a:lnTo>
                    <a:pt x="566" y="156"/>
                  </a:lnTo>
                  <a:lnTo>
                    <a:pt x="568" y="158"/>
                  </a:lnTo>
                  <a:lnTo>
                    <a:pt x="566" y="162"/>
                  </a:lnTo>
                  <a:lnTo>
                    <a:pt x="566" y="162"/>
                  </a:lnTo>
                  <a:lnTo>
                    <a:pt x="562" y="166"/>
                  </a:lnTo>
                  <a:lnTo>
                    <a:pt x="552" y="172"/>
                  </a:lnTo>
                  <a:lnTo>
                    <a:pt x="552" y="172"/>
                  </a:lnTo>
                  <a:lnTo>
                    <a:pt x="542" y="180"/>
                  </a:lnTo>
                  <a:lnTo>
                    <a:pt x="532" y="190"/>
                  </a:lnTo>
                  <a:lnTo>
                    <a:pt x="532" y="190"/>
                  </a:lnTo>
                  <a:lnTo>
                    <a:pt x="522" y="204"/>
                  </a:lnTo>
                  <a:lnTo>
                    <a:pt x="512" y="214"/>
                  </a:lnTo>
                  <a:lnTo>
                    <a:pt x="512" y="214"/>
                  </a:lnTo>
                  <a:lnTo>
                    <a:pt x="504" y="218"/>
                  </a:lnTo>
                  <a:lnTo>
                    <a:pt x="496" y="218"/>
                  </a:lnTo>
                  <a:lnTo>
                    <a:pt x="496" y="218"/>
                  </a:lnTo>
                  <a:lnTo>
                    <a:pt x="490" y="218"/>
                  </a:lnTo>
                  <a:lnTo>
                    <a:pt x="484" y="216"/>
                  </a:lnTo>
                  <a:lnTo>
                    <a:pt x="484" y="216"/>
                  </a:lnTo>
                  <a:lnTo>
                    <a:pt x="480" y="212"/>
                  </a:lnTo>
                  <a:lnTo>
                    <a:pt x="476" y="208"/>
                  </a:lnTo>
                  <a:lnTo>
                    <a:pt x="476" y="208"/>
                  </a:lnTo>
                  <a:lnTo>
                    <a:pt x="474" y="200"/>
                  </a:lnTo>
                  <a:lnTo>
                    <a:pt x="472" y="194"/>
                  </a:lnTo>
                  <a:lnTo>
                    <a:pt x="472" y="194"/>
                  </a:lnTo>
                  <a:lnTo>
                    <a:pt x="474" y="186"/>
                  </a:lnTo>
                  <a:lnTo>
                    <a:pt x="478" y="180"/>
                  </a:lnTo>
                  <a:lnTo>
                    <a:pt x="478" y="180"/>
                  </a:lnTo>
                  <a:lnTo>
                    <a:pt x="484" y="174"/>
                  </a:lnTo>
                  <a:lnTo>
                    <a:pt x="490" y="170"/>
                  </a:lnTo>
                  <a:lnTo>
                    <a:pt x="500" y="166"/>
                  </a:lnTo>
                  <a:lnTo>
                    <a:pt x="500" y="166"/>
                  </a:lnTo>
                  <a:lnTo>
                    <a:pt x="504" y="166"/>
                  </a:lnTo>
                  <a:lnTo>
                    <a:pt x="506" y="164"/>
                  </a:lnTo>
                  <a:lnTo>
                    <a:pt x="506" y="162"/>
                  </a:lnTo>
                  <a:lnTo>
                    <a:pt x="506" y="162"/>
                  </a:lnTo>
                  <a:lnTo>
                    <a:pt x="504" y="156"/>
                  </a:lnTo>
                  <a:lnTo>
                    <a:pt x="498" y="154"/>
                  </a:lnTo>
                  <a:lnTo>
                    <a:pt x="498" y="154"/>
                  </a:lnTo>
                  <a:close/>
                  <a:moveTo>
                    <a:pt x="420" y="70"/>
                  </a:moveTo>
                  <a:lnTo>
                    <a:pt x="420" y="70"/>
                  </a:lnTo>
                  <a:lnTo>
                    <a:pt x="426" y="70"/>
                  </a:lnTo>
                  <a:lnTo>
                    <a:pt x="426" y="70"/>
                  </a:lnTo>
                  <a:lnTo>
                    <a:pt x="438" y="72"/>
                  </a:lnTo>
                  <a:lnTo>
                    <a:pt x="450" y="74"/>
                  </a:lnTo>
                  <a:lnTo>
                    <a:pt x="460" y="80"/>
                  </a:lnTo>
                  <a:lnTo>
                    <a:pt x="472" y="88"/>
                  </a:lnTo>
                  <a:lnTo>
                    <a:pt x="472" y="88"/>
                  </a:lnTo>
                  <a:lnTo>
                    <a:pt x="476" y="94"/>
                  </a:lnTo>
                  <a:lnTo>
                    <a:pt x="478" y="102"/>
                  </a:lnTo>
                  <a:lnTo>
                    <a:pt x="476" y="112"/>
                  </a:lnTo>
                  <a:lnTo>
                    <a:pt x="476" y="112"/>
                  </a:lnTo>
                  <a:lnTo>
                    <a:pt x="474" y="122"/>
                  </a:lnTo>
                  <a:lnTo>
                    <a:pt x="472" y="132"/>
                  </a:lnTo>
                  <a:lnTo>
                    <a:pt x="472" y="132"/>
                  </a:lnTo>
                  <a:lnTo>
                    <a:pt x="474" y="144"/>
                  </a:lnTo>
                  <a:lnTo>
                    <a:pt x="476" y="158"/>
                  </a:lnTo>
                  <a:lnTo>
                    <a:pt x="476" y="158"/>
                  </a:lnTo>
                  <a:lnTo>
                    <a:pt x="476" y="160"/>
                  </a:lnTo>
                  <a:lnTo>
                    <a:pt x="476" y="160"/>
                  </a:lnTo>
                  <a:lnTo>
                    <a:pt x="466" y="166"/>
                  </a:lnTo>
                  <a:lnTo>
                    <a:pt x="458" y="174"/>
                  </a:lnTo>
                  <a:lnTo>
                    <a:pt x="452" y="184"/>
                  </a:lnTo>
                  <a:lnTo>
                    <a:pt x="450" y="190"/>
                  </a:lnTo>
                  <a:lnTo>
                    <a:pt x="450" y="190"/>
                  </a:lnTo>
                  <a:lnTo>
                    <a:pt x="448" y="194"/>
                  </a:lnTo>
                  <a:lnTo>
                    <a:pt x="448" y="194"/>
                  </a:lnTo>
                  <a:lnTo>
                    <a:pt x="444" y="202"/>
                  </a:lnTo>
                  <a:lnTo>
                    <a:pt x="444" y="202"/>
                  </a:lnTo>
                  <a:lnTo>
                    <a:pt x="440" y="202"/>
                  </a:lnTo>
                  <a:lnTo>
                    <a:pt x="436" y="204"/>
                  </a:lnTo>
                  <a:lnTo>
                    <a:pt x="436" y="204"/>
                  </a:lnTo>
                  <a:lnTo>
                    <a:pt x="424" y="206"/>
                  </a:lnTo>
                  <a:lnTo>
                    <a:pt x="424" y="206"/>
                  </a:lnTo>
                  <a:lnTo>
                    <a:pt x="428" y="200"/>
                  </a:lnTo>
                  <a:lnTo>
                    <a:pt x="428" y="200"/>
                  </a:lnTo>
                  <a:lnTo>
                    <a:pt x="432" y="186"/>
                  </a:lnTo>
                  <a:lnTo>
                    <a:pt x="434" y="174"/>
                  </a:lnTo>
                  <a:lnTo>
                    <a:pt x="434" y="174"/>
                  </a:lnTo>
                  <a:lnTo>
                    <a:pt x="434" y="166"/>
                  </a:lnTo>
                  <a:lnTo>
                    <a:pt x="432" y="160"/>
                  </a:lnTo>
                  <a:lnTo>
                    <a:pt x="432" y="160"/>
                  </a:lnTo>
                  <a:lnTo>
                    <a:pt x="436" y="160"/>
                  </a:lnTo>
                  <a:lnTo>
                    <a:pt x="436" y="160"/>
                  </a:lnTo>
                  <a:lnTo>
                    <a:pt x="438" y="162"/>
                  </a:lnTo>
                  <a:lnTo>
                    <a:pt x="438" y="162"/>
                  </a:lnTo>
                  <a:lnTo>
                    <a:pt x="444" y="160"/>
                  </a:lnTo>
                  <a:lnTo>
                    <a:pt x="446" y="156"/>
                  </a:lnTo>
                  <a:lnTo>
                    <a:pt x="446" y="156"/>
                  </a:lnTo>
                  <a:lnTo>
                    <a:pt x="448" y="152"/>
                  </a:lnTo>
                  <a:lnTo>
                    <a:pt x="446" y="148"/>
                  </a:lnTo>
                  <a:lnTo>
                    <a:pt x="446" y="148"/>
                  </a:lnTo>
                  <a:lnTo>
                    <a:pt x="444" y="146"/>
                  </a:lnTo>
                  <a:lnTo>
                    <a:pt x="442" y="144"/>
                  </a:lnTo>
                  <a:lnTo>
                    <a:pt x="442" y="144"/>
                  </a:lnTo>
                  <a:lnTo>
                    <a:pt x="432" y="142"/>
                  </a:lnTo>
                  <a:lnTo>
                    <a:pt x="422" y="138"/>
                  </a:lnTo>
                  <a:lnTo>
                    <a:pt x="416" y="134"/>
                  </a:lnTo>
                  <a:lnTo>
                    <a:pt x="410" y="128"/>
                  </a:lnTo>
                  <a:lnTo>
                    <a:pt x="402" y="118"/>
                  </a:lnTo>
                  <a:lnTo>
                    <a:pt x="398" y="106"/>
                  </a:lnTo>
                  <a:lnTo>
                    <a:pt x="400" y="96"/>
                  </a:lnTo>
                  <a:lnTo>
                    <a:pt x="404" y="84"/>
                  </a:lnTo>
                  <a:lnTo>
                    <a:pt x="410" y="76"/>
                  </a:lnTo>
                  <a:lnTo>
                    <a:pt x="420" y="70"/>
                  </a:lnTo>
                  <a:lnTo>
                    <a:pt x="420" y="70"/>
                  </a:lnTo>
                  <a:close/>
                  <a:moveTo>
                    <a:pt x="282" y="154"/>
                  </a:moveTo>
                  <a:lnTo>
                    <a:pt x="282" y="154"/>
                  </a:lnTo>
                  <a:lnTo>
                    <a:pt x="284" y="154"/>
                  </a:lnTo>
                  <a:lnTo>
                    <a:pt x="284" y="154"/>
                  </a:lnTo>
                  <a:lnTo>
                    <a:pt x="286" y="154"/>
                  </a:lnTo>
                  <a:lnTo>
                    <a:pt x="286" y="154"/>
                  </a:lnTo>
                  <a:lnTo>
                    <a:pt x="288" y="156"/>
                  </a:lnTo>
                  <a:lnTo>
                    <a:pt x="294" y="158"/>
                  </a:lnTo>
                  <a:lnTo>
                    <a:pt x="306" y="164"/>
                  </a:lnTo>
                  <a:lnTo>
                    <a:pt x="322" y="174"/>
                  </a:lnTo>
                  <a:lnTo>
                    <a:pt x="322" y="174"/>
                  </a:lnTo>
                  <a:lnTo>
                    <a:pt x="326" y="176"/>
                  </a:lnTo>
                  <a:lnTo>
                    <a:pt x="326" y="176"/>
                  </a:lnTo>
                  <a:lnTo>
                    <a:pt x="332" y="176"/>
                  </a:lnTo>
                  <a:lnTo>
                    <a:pt x="334" y="172"/>
                  </a:lnTo>
                  <a:lnTo>
                    <a:pt x="334" y="172"/>
                  </a:lnTo>
                  <a:lnTo>
                    <a:pt x="336" y="168"/>
                  </a:lnTo>
                  <a:lnTo>
                    <a:pt x="336" y="166"/>
                  </a:lnTo>
                  <a:lnTo>
                    <a:pt x="336" y="166"/>
                  </a:lnTo>
                  <a:lnTo>
                    <a:pt x="334" y="162"/>
                  </a:lnTo>
                  <a:lnTo>
                    <a:pt x="332" y="160"/>
                  </a:lnTo>
                  <a:lnTo>
                    <a:pt x="332" y="160"/>
                  </a:lnTo>
                  <a:lnTo>
                    <a:pt x="304" y="144"/>
                  </a:lnTo>
                  <a:lnTo>
                    <a:pt x="294" y="134"/>
                  </a:lnTo>
                  <a:lnTo>
                    <a:pt x="286" y="126"/>
                  </a:lnTo>
                  <a:lnTo>
                    <a:pt x="286" y="126"/>
                  </a:lnTo>
                  <a:lnTo>
                    <a:pt x="280" y="108"/>
                  </a:lnTo>
                  <a:lnTo>
                    <a:pt x="278" y="94"/>
                  </a:lnTo>
                  <a:lnTo>
                    <a:pt x="280" y="84"/>
                  </a:lnTo>
                  <a:lnTo>
                    <a:pt x="284" y="74"/>
                  </a:lnTo>
                  <a:lnTo>
                    <a:pt x="290" y="68"/>
                  </a:lnTo>
                  <a:lnTo>
                    <a:pt x="296" y="64"/>
                  </a:lnTo>
                  <a:lnTo>
                    <a:pt x="304" y="60"/>
                  </a:lnTo>
                  <a:lnTo>
                    <a:pt x="304" y="60"/>
                  </a:lnTo>
                  <a:lnTo>
                    <a:pt x="324" y="56"/>
                  </a:lnTo>
                  <a:lnTo>
                    <a:pt x="342" y="54"/>
                  </a:lnTo>
                  <a:lnTo>
                    <a:pt x="342" y="54"/>
                  </a:lnTo>
                  <a:lnTo>
                    <a:pt x="358" y="56"/>
                  </a:lnTo>
                  <a:lnTo>
                    <a:pt x="372" y="60"/>
                  </a:lnTo>
                  <a:lnTo>
                    <a:pt x="382" y="64"/>
                  </a:lnTo>
                  <a:lnTo>
                    <a:pt x="390" y="72"/>
                  </a:lnTo>
                  <a:lnTo>
                    <a:pt x="390" y="72"/>
                  </a:lnTo>
                  <a:lnTo>
                    <a:pt x="390" y="84"/>
                  </a:lnTo>
                  <a:lnTo>
                    <a:pt x="388" y="94"/>
                  </a:lnTo>
                  <a:lnTo>
                    <a:pt x="382" y="102"/>
                  </a:lnTo>
                  <a:lnTo>
                    <a:pt x="376" y="106"/>
                  </a:lnTo>
                  <a:lnTo>
                    <a:pt x="368" y="106"/>
                  </a:lnTo>
                  <a:lnTo>
                    <a:pt x="362" y="106"/>
                  </a:lnTo>
                  <a:lnTo>
                    <a:pt x="358" y="102"/>
                  </a:lnTo>
                  <a:lnTo>
                    <a:pt x="356" y="98"/>
                  </a:lnTo>
                  <a:lnTo>
                    <a:pt x="356" y="98"/>
                  </a:lnTo>
                  <a:lnTo>
                    <a:pt x="356" y="92"/>
                  </a:lnTo>
                  <a:lnTo>
                    <a:pt x="354" y="88"/>
                  </a:lnTo>
                  <a:lnTo>
                    <a:pt x="354" y="88"/>
                  </a:lnTo>
                  <a:lnTo>
                    <a:pt x="350" y="86"/>
                  </a:lnTo>
                  <a:lnTo>
                    <a:pt x="348" y="86"/>
                  </a:lnTo>
                  <a:lnTo>
                    <a:pt x="348" y="86"/>
                  </a:lnTo>
                  <a:lnTo>
                    <a:pt x="344" y="86"/>
                  </a:lnTo>
                  <a:lnTo>
                    <a:pt x="340" y="88"/>
                  </a:lnTo>
                  <a:lnTo>
                    <a:pt x="340" y="88"/>
                  </a:lnTo>
                  <a:lnTo>
                    <a:pt x="338" y="92"/>
                  </a:lnTo>
                  <a:lnTo>
                    <a:pt x="338" y="92"/>
                  </a:lnTo>
                  <a:lnTo>
                    <a:pt x="336" y="98"/>
                  </a:lnTo>
                  <a:lnTo>
                    <a:pt x="336" y="98"/>
                  </a:lnTo>
                  <a:lnTo>
                    <a:pt x="338" y="104"/>
                  </a:lnTo>
                  <a:lnTo>
                    <a:pt x="338" y="104"/>
                  </a:lnTo>
                  <a:lnTo>
                    <a:pt x="346" y="114"/>
                  </a:lnTo>
                  <a:lnTo>
                    <a:pt x="346" y="114"/>
                  </a:lnTo>
                  <a:lnTo>
                    <a:pt x="354" y="120"/>
                  </a:lnTo>
                  <a:lnTo>
                    <a:pt x="364" y="128"/>
                  </a:lnTo>
                  <a:lnTo>
                    <a:pt x="364" y="128"/>
                  </a:lnTo>
                  <a:lnTo>
                    <a:pt x="390" y="144"/>
                  </a:lnTo>
                  <a:lnTo>
                    <a:pt x="390" y="144"/>
                  </a:lnTo>
                  <a:lnTo>
                    <a:pt x="402" y="150"/>
                  </a:lnTo>
                  <a:lnTo>
                    <a:pt x="410" y="158"/>
                  </a:lnTo>
                  <a:lnTo>
                    <a:pt x="410" y="158"/>
                  </a:lnTo>
                  <a:lnTo>
                    <a:pt x="414" y="166"/>
                  </a:lnTo>
                  <a:lnTo>
                    <a:pt x="416" y="174"/>
                  </a:lnTo>
                  <a:lnTo>
                    <a:pt x="416" y="174"/>
                  </a:lnTo>
                  <a:lnTo>
                    <a:pt x="414" y="182"/>
                  </a:lnTo>
                  <a:lnTo>
                    <a:pt x="410" y="192"/>
                  </a:lnTo>
                  <a:lnTo>
                    <a:pt x="410" y="192"/>
                  </a:lnTo>
                  <a:lnTo>
                    <a:pt x="404" y="202"/>
                  </a:lnTo>
                  <a:lnTo>
                    <a:pt x="396" y="212"/>
                  </a:lnTo>
                  <a:lnTo>
                    <a:pt x="396" y="212"/>
                  </a:lnTo>
                  <a:lnTo>
                    <a:pt x="388" y="220"/>
                  </a:lnTo>
                  <a:lnTo>
                    <a:pt x="378" y="224"/>
                  </a:lnTo>
                  <a:lnTo>
                    <a:pt x="378" y="224"/>
                  </a:lnTo>
                  <a:lnTo>
                    <a:pt x="370" y="226"/>
                  </a:lnTo>
                  <a:lnTo>
                    <a:pt x="360" y="226"/>
                  </a:lnTo>
                  <a:lnTo>
                    <a:pt x="360" y="226"/>
                  </a:lnTo>
                  <a:lnTo>
                    <a:pt x="344" y="224"/>
                  </a:lnTo>
                  <a:lnTo>
                    <a:pt x="330" y="222"/>
                  </a:lnTo>
                  <a:lnTo>
                    <a:pt x="330" y="222"/>
                  </a:lnTo>
                  <a:lnTo>
                    <a:pt x="320" y="218"/>
                  </a:lnTo>
                  <a:lnTo>
                    <a:pt x="320" y="218"/>
                  </a:lnTo>
                  <a:lnTo>
                    <a:pt x="318" y="216"/>
                  </a:lnTo>
                  <a:lnTo>
                    <a:pt x="318" y="216"/>
                  </a:lnTo>
                  <a:lnTo>
                    <a:pt x="312" y="214"/>
                  </a:lnTo>
                  <a:lnTo>
                    <a:pt x="312" y="214"/>
                  </a:lnTo>
                  <a:lnTo>
                    <a:pt x="310" y="216"/>
                  </a:lnTo>
                  <a:lnTo>
                    <a:pt x="310" y="216"/>
                  </a:lnTo>
                  <a:lnTo>
                    <a:pt x="306" y="218"/>
                  </a:lnTo>
                  <a:lnTo>
                    <a:pt x="304" y="222"/>
                  </a:lnTo>
                  <a:lnTo>
                    <a:pt x="304" y="222"/>
                  </a:lnTo>
                  <a:lnTo>
                    <a:pt x="302" y="230"/>
                  </a:lnTo>
                  <a:lnTo>
                    <a:pt x="298" y="236"/>
                  </a:lnTo>
                  <a:lnTo>
                    <a:pt x="298" y="236"/>
                  </a:lnTo>
                  <a:lnTo>
                    <a:pt x="292" y="244"/>
                  </a:lnTo>
                  <a:lnTo>
                    <a:pt x="284" y="248"/>
                  </a:lnTo>
                  <a:lnTo>
                    <a:pt x="284" y="248"/>
                  </a:lnTo>
                  <a:lnTo>
                    <a:pt x="276" y="250"/>
                  </a:lnTo>
                  <a:lnTo>
                    <a:pt x="266" y="252"/>
                  </a:lnTo>
                  <a:lnTo>
                    <a:pt x="266" y="252"/>
                  </a:lnTo>
                  <a:lnTo>
                    <a:pt x="266" y="252"/>
                  </a:lnTo>
                  <a:lnTo>
                    <a:pt x="254" y="250"/>
                  </a:lnTo>
                  <a:lnTo>
                    <a:pt x="244" y="248"/>
                  </a:lnTo>
                  <a:lnTo>
                    <a:pt x="244" y="248"/>
                  </a:lnTo>
                  <a:lnTo>
                    <a:pt x="238" y="246"/>
                  </a:lnTo>
                  <a:lnTo>
                    <a:pt x="236" y="246"/>
                  </a:lnTo>
                  <a:lnTo>
                    <a:pt x="236" y="246"/>
                  </a:lnTo>
                  <a:lnTo>
                    <a:pt x="230" y="242"/>
                  </a:lnTo>
                  <a:lnTo>
                    <a:pt x="226" y="236"/>
                  </a:lnTo>
                  <a:lnTo>
                    <a:pt x="226" y="236"/>
                  </a:lnTo>
                  <a:lnTo>
                    <a:pt x="224" y="232"/>
                  </a:lnTo>
                  <a:lnTo>
                    <a:pt x="224" y="226"/>
                  </a:lnTo>
                  <a:lnTo>
                    <a:pt x="224" y="226"/>
                  </a:lnTo>
                  <a:lnTo>
                    <a:pt x="226" y="218"/>
                  </a:lnTo>
                  <a:lnTo>
                    <a:pt x="230" y="210"/>
                  </a:lnTo>
                  <a:lnTo>
                    <a:pt x="230" y="210"/>
                  </a:lnTo>
                  <a:lnTo>
                    <a:pt x="240" y="204"/>
                  </a:lnTo>
                  <a:lnTo>
                    <a:pt x="248" y="202"/>
                  </a:lnTo>
                  <a:lnTo>
                    <a:pt x="248" y="202"/>
                  </a:lnTo>
                  <a:lnTo>
                    <a:pt x="254" y="200"/>
                  </a:lnTo>
                  <a:lnTo>
                    <a:pt x="254" y="200"/>
                  </a:lnTo>
                  <a:lnTo>
                    <a:pt x="256" y="200"/>
                  </a:lnTo>
                  <a:lnTo>
                    <a:pt x="256" y="200"/>
                  </a:lnTo>
                  <a:lnTo>
                    <a:pt x="260" y="200"/>
                  </a:lnTo>
                  <a:lnTo>
                    <a:pt x="264" y="196"/>
                  </a:lnTo>
                  <a:lnTo>
                    <a:pt x="264" y="196"/>
                  </a:lnTo>
                  <a:lnTo>
                    <a:pt x="264" y="194"/>
                  </a:lnTo>
                  <a:lnTo>
                    <a:pt x="266" y="190"/>
                  </a:lnTo>
                  <a:lnTo>
                    <a:pt x="266" y="190"/>
                  </a:lnTo>
                  <a:lnTo>
                    <a:pt x="264" y="188"/>
                  </a:lnTo>
                  <a:lnTo>
                    <a:pt x="262" y="184"/>
                  </a:lnTo>
                  <a:lnTo>
                    <a:pt x="260" y="182"/>
                  </a:lnTo>
                  <a:lnTo>
                    <a:pt x="256" y="182"/>
                  </a:lnTo>
                  <a:lnTo>
                    <a:pt x="256" y="182"/>
                  </a:lnTo>
                  <a:lnTo>
                    <a:pt x="246" y="184"/>
                  </a:lnTo>
                  <a:lnTo>
                    <a:pt x="246" y="184"/>
                  </a:lnTo>
                  <a:lnTo>
                    <a:pt x="248" y="174"/>
                  </a:lnTo>
                  <a:lnTo>
                    <a:pt x="250" y="168"/>
                  </a:lnTo>
                  <a:lnTo>
                    <a:pt x="250" y="168"/>
                  </a:lnTo>
                  <a:lnTo>
                    <a:pt x="254" y="160"/>
                  </a:lnTo>
                  <a:lnTo>
                    <a:pt x="262" y="156"/>
                  </a:lnTo>
                  <a:lnTo>
                    <a:pt x="262" y="156"/>
                  </a:lnTo>
                  <a:lnTo>
                    <a:pt x="270" y="154"/>
                  </a:lnTo>
                  <a:lnTo>
                    <a:pt x="276" y="154"/>
                  </a:lnTo>
                  <a:lnTo>
                    <a:pt x="276" y="154"/>
                  </a:lnTo>
                  <a:lnTo>
                    <a:pt x="282" y="154"/>
                  </a:lnTo>
                  <a:lnTo>
                    <a:pt x="282" y="154"/>
                  </a:lnTo>
                  <a:close/>
                  <a:moveTo>
                    <a:pt x="326" y="236"/>
                  </a:moveTo>
                  <a:lnTo>
                    <a:pt x="326" y="236"/>
                  </a:lnTo>
                  <a:lnTo>
                    <a:pt x="320" y="238"/>
                  </a:lnTo>
                  <a:lnTo>
                    <a:pt x="320" y="238"/>
                  </a:lnTo>
                  <a:lnTo>
                    <a:pt x="314" y="240"/>
                  </a:lnTo>
                  <a:lnTo>
                    <a:pt x="314" y="240"/>
                  </a:lnTo>
                  <a:lnTo>
                    <a:pt x="318" y="232"/>
                  </a:lnTo>
                  <a:lnTo>
                    <a:pt x="318" y="232"/>
                  </a:lnTo>
                  <a:lnTo>
                    <a:pt x="324" y="236"/>
                  </a:lnTo>
                  <a:lnTo>
                    <a:pt x="324" y="236"/>
                  </a:lnTo>
                  <a:lnTo>
                    <a:pt x="326" y="236"/>
                  </a:lnTo>
                  <a:lnTo>
                    <a:pt x="326" y="236"/>
                  </a:lnTo>
                  <a:close/>
                  <a:moveTo>
                    <a:pt x="146" y="220"/>
                  </a:moveTo>
                  <a:lnTo>
                    <a:pt x="146" y="220"/>
                  </a:lnTo>
                  <a:lnTo>
                    <a:pt x="142" y="214"/>
                  </a:lnTo>
                  <a:lnTo>
                    <a:pt x="138" y="206"/>
                  </a:lnTo>
                  <a:lnTo>
                    <a:pt x="134" y="198"/>
                  </a:lnTo>
                  <a:lnTo>
                    <a:pt x="132" y="188"/>
                  </a:lnTo>
                  <a:lnTo>
                    <a:pt x="132" y="188"/>
                  </a:lnTo>
                  <a:lnTo>
                    <a:pt x="134" y="182"/>
                  </a:lnTo>
                  <a:lnTo>
                    <a:pt x="136" y="174"/>
                  </a:lnTo>
                  <a:lnTo>
                    <a:pt x="140" y="168"/>
                  </a:lnTo>
                  <a:lnTo>
                    <a:pt x="148" y="162"/>
                  </a:lnTo>
                  <a:lnTo>
                    <a:pt x="148" y="162"/>
                  </a:lnTo>
                  <a:lnTo>
                    <a:pt x="156" y="160"/>
                  </a:lnTo>
                  <a:lnTo>
                    <a:pt x="168" y="158"/>
                  </a:lnTo>
                  <a:lnTo>
                    <a:pt x="168" y="158"/>
                  </a:lnTo>
                  <a:lnTo>
                    <a:pt x="186" y="160"/>
                  </a:lnTo>
                  <a:lnTo>
                    <a:pt x="206" y="164"/>
                  </a:lnTo>
                  <a:lnTo>
                    <a:pt x="206" y="164"/>
                  </a:lnTo>
                  <a:lnTo>
                    <a:pt x="208" y="166"/>
                  </a:lnTo>
                  <a:lnTo>
                    <a:pt x="208" y="166"/>
                  </a:lnTo>
                  <a:lnTo>
                    <a:pt x="214" y="164"/>
                  </a:lnTo>
                  <a:lnTo>
                    <a:pt x="216" y="160"/>
                  </a:lnTo>
                  <a:lnTo>
                    <a:pt x="216" y="160"/>
                  </a:lnTo>
                  <a:lnTo>
                    <a:pt x="218" y="156"/>
                  </a:lnTo>
                  <a:lnTo>
                    <a:pt x="216" y="154"/>
                  </a:lnTo>
                  <a:lnTo>
                    <a:pt x="216" y="154"/>
                  </a:lnTo>
                  <a:lnTo>
                    <a:pt x="214" y="150"/>
                  </a:lnTo>
                  <a:lnTo>
                    <a:pt x="212" y="148"/>
                  </a:lnTo>
                  <a:lnTo>
                    <a:pt x="212" y="148"/>
                  </a:lnTo>
                  <a:lnTo>
                    <a:pt x="190" y="142"/>
                  </a:lnTo>
                  <a:lnTo>
                    <a:pt x="168" y="140"/>
                  </a:lnTo>
                  <a:lnTo>
                    <a:pt x="168" y="140"/>
                  </a:lnTo>
                  <a:lnTo>
                    <a:pt x="158" y="140"/>
                  </a:lnTo>
                  <a:lnTo>
                    <a:pt x="158" y="140"/>
                  </a:lnTo>
                  <a:lnTo>
                    <a:pt x="160" y="128"/>
                  </a:lnTo>
                  <a:lnTo>
                    <a:pt x="162" y="120"/>
                  </a:lnTo>
                  <a:lnTo>
                    <a:pt x="166" y="114"/>
                  </a:lnTo>
                  <a:lnTo>
                    <a:pt x="166" y="114"/>
                  </a:lnTo>
                  <a:lnTo>
                    <a:pt x="172" y="108"/>
                  </a:lnTo>
                  <a:lnTo>
                    <a:pt x="180" y="104"/>
                  </a:lnTo>
                  <a:lnTo>
                    <a:pt x="190" y="100"/>
                  </a:lnTo>
                  <a:lnTo>
                    <a:pt x="200" y="100"/>
                  </a:lnTo>
                  <a:lnTo>
                    <a:pt x="202" y="98"/>
                  </a:lnTo>
                  <a:lnTo>
                    <a:pt x="202" y="98"/>
                  </a:lnTo>
                  <a:lnTo>
                    <a:pt x="202" y="98"/>
                  </a:lnTo>
                  <a:lnTo>
                    <a:pt x="206" y="94"/>
                  </a:lnTo>
                  <a:lnTo>
                    <a:pt x="214" y="88"/>
                  </a:lnTo>
                  <a:lnTo>
                    <a:pt x="220" y="84"/>
                  </a:lnTo>
                  <a:lnTo>
                    <a:pt x="228" y="80"/>
                  </a:lnTo>
                  <a:lnTo>
                    <a:pt x="236" y="78"/>
                  </a:lnTo>
                  <a:lnTo>
                    <a:pt x="248" y="78"/>
                  </a:lnTo>
                  <a:lnTo>
                    <a:pt x="248" y="78"/>
                  </a:lnTo>
                  <a:lnTo>
                    <a:pt x="254" y="78"/>
                  </a:lnTo>
                  <a:lnTo>
                    <a:pt x="254" y="78"/>
                  </a:lnTo>
                  <a:lnTo>
                    <a:pt x="258" y="82"/>
                  </a:lnTo>
                  <a:lnTo>
                    <a:pt x="262" y="88"/>
                  </a:lnTo>
                  <a:lnTo>
                    <a:pt x="264" y="98"/>
                  </a:lnTo>
                  <a:lnTo>
                    <a:pt x="260" y="110"/>
                  </a:lnTo>
                  <a:lnTo>
                    <a:pt x="260" y="110"/>
                  </a:lnTo>
                  <a:lnTo>
                    <a:pt x="256" y="114"/>
                  </a:lnTo>
                  <a:lnTo>
                    <a:pt x="250" y="120"/>
                  </a:lnTo>
                  <a:lnTo>
                    <a:pt x="250" y="120"/>
                  </a:lnTo>
                  <a:lnTo>
                    <a:pt x="242" y="124"/>
                  </a:lnTo>
                  <a:lnTo>
                    <a:pt x="234" y="124"/>
                  </a:lnTo>
                  <a:lnTo>
                    <a:pt x="234" y="124"/>
                  </a:lnTo>
                  <a:lnTo>
                    <a:pt x="226" y="124"/>
                  </a:lnTo>
                  <a:lnTo>
                    <a:pt x="220" y="122"/>
                  </a:lnTo>
                  <a:lnTo>
                    <a:pt x="220" y="122"/>
                  </a:lnTo>
                  <a:lnTo>
                    <a:pt x="216" y="122"/>
                  </a:lnTo>
                  <a:lnTo>
                    <a:pt x="216" y="120"/>
                  </a:lnTo>
                  <a:lnTo>
                    <a:pt x="216" y="120"/>
                  </a:lnTo>
                  <a:lnTo>
                    <a:pt x="210" y="120"/>
                  </a:lnTo>
                  <a:lnTo>
                    <a:pt x="210" y="120"/>
                  </a:lnTo>
                  <a:lnTo>
                    <a:pt x="206" y="120"/>
                  </a:lnTo>
                  <a:lnTo>
                    <a:pt x="202" y="124"/>
                  </a:lnTo>
                  <a:lnTo>
                    <a:pt x="202" y="124"/>
                  </a:lnTo>
                  <a:lnTo>
                    <a:pt x="202" y="128"/>
                  </a:lnTo>
                  <a:lnTo>
                    <a:pt x="202" y="130"/>
                  </a:lnTo>
                  <a:lnTo>
                    <a:pt x="202" y="130"/>
                  </a:lnTo>
                  <a:lnTo>
                    <a:pt x="204" y="134"/>
                  </a:lnTo>
                  <a:lnTo>
                    <a:pt x="206" y="136"/>
                  </a:lnTo>
                  <a:lnTo>
                    <a:pt x="206" y="136"/>
                  </a:lnTo>
                  <a:lnTo>
                    <a:pt x="216" y="140"/>
                  </a:lnTo>
                  <a:lnTo>
                    <a:pt x="224" y="142"/>
                  </a:lnTo>
                  <a:lnTo>
                    <a:pt x="234" y="142"/>
                  </a:lnTo>
                  <a:lnTo>
                    <a:pt x="234" y="142"/>
                  </a:lnTo>
                  <a:lnTo>
                    <a:pt x="246" y="140"/>
                  </a:lnTo>
                  <a:lnTo>
                    <a:pt x="254" y="138"/>
                  </a:lnTo>
                  <a:lnTo>
                    <a:pt x="262" y="134"/>
                  </a:lnTo>
                  <a:lnTo>
                    <a:pt x="262" y="134"/>
                  </a:lnTo>
                  <a:lnTo>
                    <a:pt x="264" y="132"/>
                  </a:lnTo>
                  <a:lnTo>
                    <a:pt x="264" y="132"/>
                  </a:lnTo>
                  <a:lnTo>
                    <a:pt x="266" y="134"/>
                  </a:lnTo>
                  <a:lnTo>
                    <a:pt x="266" y="134"/>
                  </a:lnTo>
                  <a:lnTo>
                    <a:pt x="266" y="136"/>
                  </a:lnTo>
                  <a:lnTo>
                    <a:pt x="262" y="138"/>
                  </a:lnTo>
                  <a:lnTo>
                    <a:pt x="262" y="138"/>
                  </a:lnTo>
                  <a:lnTo>
                    <a:pt x="250" y="142"/>
                  </a:lnTo>
                  <a:lnTo>
                    <a:pt x="244" y="146"/>
                  </a:lnTo>
                  <a:lnTo>
                    <a:pt x="238" y="152"/>
                  </a:lnTo>
                  <a:lnTo>
                    <a:pt x="238" y="152"/>
                  </a:lnTo>
                  <a:lnTo>
                    <a:pt x="234" y="158"/>
                  </a:lnTo>
                  <a:lnTo>
                    <a:pt x="232" y="166"/>
                  </a:lnTo>
                  <a:lnTo>
                    <a:pt x="230" y="174"/>
                  </a:lnTo>
                  <a:lnTo>
                    <a:pt x="228" y="184"/>
                  </a:lnTo>
                  <a:lnTo>
                    <a:pt x="228" y="184"/>
                  </a:lnTo>
                  <a:lnTo>
                    <a:pt x="228" y="190"/>
                  </a:lnTo>
                  <a:lnTo>
                    <a:pt x="228" y="190"/>
                  </a:lnTo>
                  <a:lnTo>
                    <a:pt x="218" y="198"/>
                  </a:lnTo>
                  <a:lnTo>
                    <a:pt x="218" y="198"/>
                  </a:lnTo>
                  <a:lnTo>
                    <a:pt x="212" y="204"/>
                  </a:lnTo>
                  <a:lnTo>
                    <a:pt x="208" y="210"/>
                  </a:lnTo>
                  <a:lnTo>
                    <a:pt x="206" y="218"/>
                  </a:lnTo>
                  <a:lnTo>
                    <a:pt x="204" y="226"/>
                  </a:lnTo>
                  <a:lnTo>
                    <a:pt x="204" y="226"/>
                  </a:lnTo>
                  <a:lnTo>
                    <a:pt x="186" y="218"/>
                  </a:lnTo>
                  <a:lnTo>
                    <a:pt x="168" y="216"/>
                  </a:lnTo>
                  <a:lnTo>
                    <a:pt x="168" y="216"/>
                  </a:lnTo>
                  <a:lnTo>
                    <a:pt x="158" y="216"/>
                  </a:lnTo>
                  <a:lnTo>
                    <a:pt x="150" y="218"/>
                  </a:lnTo>
                  <a:lnTo>
                    <a:pt x="150" y="218"/>
                  </a:lnTo>
                  <a:lnTo>
                    <a:pt x="146" y="220"/>
                  </a:lnTo>
                  <a:lnTo>
                    <a:pt x="146" y="220"/>
                  </a:lnTo>
                  <a:close/>
                  <a:moveTo>
                    <a:pt x="224" y="282"/>
                  </a:moveTo>
                  <a:lnTo>
                    <a:pt x="224" y="282"/>
                  </a:lnTo>
                  <a:lnTo>
                    <a:pt x="224" y="282"/>
                  </a:lnTo>
                  <a:lnTo>
                    <a:pt x="208" y="280"/>
                  </a:lnTo>
                  <a:lnTo>
                    <a:pt x="200" y="278"/>
                  </a:lnTo>
                  <a:lnTo>
                    <a:pt x="190" y="274"/>
                  </a:lnTo>
                  <a:lnTo>
                    <a:pt x="182" y="270"/>
                  </a:lnTo>
                  <a:lnTo>
                    <a:pt x="174" y="262"/>
                  </a:lnTo>
                  <a:lnTo>
                    <a:pt x="166" y="254"/>
                  </a:lnTo>
                  <a:lnTo>
                    <a:pt x="160" y="242"/>
                  </a:lnTo>
                  <a:lnTo>
                    <a:pt x="160" y="242"/>
                  </a:lnTo>
                  <a:lnTo>
                    <a:pt x="160" y="236"/>
                  </a:lnTo>
                  <a:lnTo>
                    <a:pt x="160" y="236"/>
                  </a:lnTo>
                  <a:lnTo>
                    <a:pt x="164" y="234"/>
                  </a:lnTo>
                  <a:lnTo>
                    <a:pt x="168" y="234"/>
                  </a:lnTo>
                  <a:lnTo>
                    <a:pt x="168" y="234"/>
                  </a:lnTo>
                  <a:lnTo>
                    <a:pt x="176" y="234"/>
                  </a:lnTo>
                  <a:lnTo>
                    <a:pt x="186" y="236"/>
                  </a:lnTo>
                  <a:lnTo>
                    <a:pt x="206" y="246"/>
                  </a:lnTo>
                  <a:lnTo>
                    <a:pt x="206" y="246"/>
                  </a:lnTo>
                  <a:lnTo>
                    <a:pt x="210" y="250"/>
                  </a:lnTo>
                  <a:lnTo>
                    <a:pt x="210" y="250"/>
                  </a:lnTo>
                  <a:lnTo>
                    <a:pt x="226" y="262"/>
                  </a:lnTo>
                  <a:lnTo>
                    <a:pt x="228" y="262"/>
                  </a:lnTo>
                  <a:lnTo>
                    <a:pt x="228" y="262"/>
                  </a:lnTo>
                  <a:lnTo>
                    <a:pt x="240" y="266"/>
                  </a:lnTo>
                  <a:lnTo>
                    <a:pt x="240" y="266"/>
                  </a:lnTo>
                  <a:lnTo>
                    <a:pt x="262" y="268"/>
                  </a:lnTo>
                  <a:lnTo>
                    <a:pt x="262" y="268"/>
                  </a:lnTo>
                  <a:lnTo>
                    <a:pt x="246" y="272"/>
                  </a:lnTo>
                  <a:lnTo>
                    <a:pt x="240" y="274"/>
                  </a:lnTo>
                  <a:lnTo>
                    <a:pt x="236" y="278"/>
                  </a:lnTo>
                  <a:lnTo>
                    <a:pt x="236" y="278"/>
                  </a:lnTo>
                  <a:lnTo>
                    <a:pt x="230" y="280"/>
                  </a:lnTo>
                  <a:lnTo>
                    <a:pt x="224" y="282"/>
                  </a:lnTo>
                  <a:lnTo>
                    <a:pt x="224" y="282"/>
                  </a:lnTo>
                  <a:close/>
                  <a:moveTo>
                    <a:pt x="406" y="430"/>
                  </a:moveTo>
                  <a:lnTo>
                    <a:pt x="360" y="380"/>
                  </a:lnTo>
                  <a:lnTo>
                    <a:pt x="360" y="380"/>
                  </a:lnTo>
                  <a:lnTo>
                    <a:pt x="368" y="378"/>
                  </a:lnTo>
                  <a:lnTo>
                    <a:pt x="368" y="378"/>
                  </a:lnTo>
                  <a:lnTo>
                    <a:pt x="382" y="372"/>
                  </a:lnTo>
                  <a:lnTo>
                    <a:pt x="392" y="366"/>
                  </a:lnTo>
                  <a:lnTo>
                    <a:pt x="392" y="366"/>
                  </a:lnTo>
                  <a:lnTo>
                    <a:pt x="412" y="392"/>
                  </a:lnTo>
                  <a:lnTo>
                    <a:pt x="412" y="392"/>
                  </a:lnTo>
                  <a:lnTo>
                    <a:pt x="426" y="408"/>
                  </a:lnTo>
                  <a:lnTo>
                    <a:pt x="426" y="408"/>
                  </a:lnTo>
                  <a:lnTo>
                    <a:pt x="438" y="430"/>
                  </a:lnTo>
                  <a:lnTo>
                    <a:pt x="406" y="430"/>
                  </a:lnTo>
                  <a:close/>
                  <a:moveTo>
                    <a:pt x="524" y="352"/>
                  </a:moveTo>
                  <a:lnTo>
                    <a:pt x="524" y="352"/>
                  </a:lnTo>
                  <a:lnTo>
                    <a:pt x="520" y="358"/>
                  </a:lnTo>
                  <a:lnTo>
                    <a:pt x="512" y="362"/>
                  </a:lnTo>
                  <a:lnTo>
                    <a:pt x="496" y="372"/>
                  </a:lnTo>
                  <a:lnTo>
                    <a:pt x="472" y="384"/>
                  </a:lnTo>
                  <a:lnTo>
                    <a:pt x="472" y="384"/>
                  </a:lnTo>
                  <a:lnTo>
                    <a:pt x="446" y="380"/>
                  </a:lnTo>
                  <a:lnTo>
                    <a:pt x="428" y="376"/>
                  </a:lnTo>
                  <a:lnTo>
                    <a:pt x="420" y="372"/>
                  </a:lnTo>
                  <a:lnTo>
                    <a:pt x="420" y="372"/>
                  </a:lnTo>
                  <a:lnTo>
                    <a:pt x="416" y="366"/>
                  </a:lnTo>
                  <a:lnTo>
                    <a:pt x="412" y="360"/>
                  </a:lnTo>
                  <a:lnTo>
                    <a:pt x="412" y="352"/>
                  </a:lnTo>
                  <a:lnTo>
                    <a:pt x="412" y="352"/>
                  </a:lnTo>
                  <a:lnTo>
                    <a:pt x="412" y="350"/>
                  </a:lnTo>
                  <a:lnTo>
                    <a:pt x="414" y="348"/>
                  </a:lnTo>
                  <a:lnTo>
                    <a:pt x="414" y="348"/>
                  </a:lnTo>
                  <a:lnTo>
                    <a:pt x="426" y="340"/>
                  </a:lnTo>
                  <a:lnTo>
                    <a:pt x="438" y="332"/>
                  </a:lnTo>
                  <a:lnTo>
                    <a:pt x="438" y="332"/>
                  </a:lnTo>
                  <a:lnTo>
                    <a:pt x="458" y="324"/>
                  </a:lnTo>
                  <a:lnTo>
                    <a:pt x="470" y="320"/>
                  </a:lnTo>
                  <a:lnTo>
                    <a:pt x="484" y="318"/>
                  </a:lnTo>
                  <a:lnTo>
                    <a:pt x="484" y="318"/>
                  </a:lnTo>
                  <a:lnTo>
                    <a:pt x="494" y="320"/>
                  </a:lnTo>
                  <a:lnTo>
                    <a:pt x="502" y="322"/>
                  </a:lnTo>
                  <a:lnTo>
                    <a:pt x="502" y="322"/>
                  </a:lnTo>
                  <a:lnTo>
                    <a:pt x="508" y="326"/>
                  </a:lnTo>
                  <a:lnTo>
                    <a:pt x="514" y="330"/>
                  </a:lnTo>
                  <a:lnTo>
                    <a:pt x="514" y="330"/>
                  </a:lnTo>
                  <a:lnTo>
                    <a:pt x="522" y="336"/>
                  </a:lnTo>
                  <a:lnTo>
                    <a:pt x="522" y="336"/>
                  </a:lnTo>
                  <a:lnTo>
                    <a:pt x="524" y="342"/>
                  </a:lnTo>
                  <a:lnTo>
                    <a:pt x="526" y="346"/>
                  </a:lnTo>
                  <a:lnTo>
                    <a:pt x="524" y="352"/>
                  </a:lnTo>
                  <a:lnTo>
                    <a:pt x="524" y="352"/>
                  </a:lnTo>
                  <a:close/>
                  <a:moveTo>
                    <a:pt x="596" y="236"/>
                  </a:moveTo>
                  <a:lnTo>
                    <a:pt x="596" y="236"/>
                  </a:lnTo>
                  <a:lnTo>
                    <a:pt x="596" y="240"/>
                  </a:lnTo>
                  <a:lnTo>
                    <a:pt x="592" y="240"/>
                  </a:lnTo>
                  <a:lnTo>
                    <a:pt x="592" y="240"/>
                  </a:lnTo>
                  <a:lnTo>
                    <a:pt x="586" y="238"/>
                  </a:lnTo>
                  <a:lnTo>
                    <a:pt x="586" y="238"/>
                  </a:lnTo>
                  <a:lnTo>
                    <a:pt x="566" y="232"/>
                  </a:lnTo>
                  <a:lnTo>
                    <a:pt x="546" y="230"/>
                  </a:lnTo>
                  <a:lnTo>
                    <a:pt x="546" y="230"/>
                  </a:lnTo>
                  <a:lnTo>
                    <a:pt x="534" y="230"/>
                  </a:lnTo>
                  <a:lnTo>
                    <a:pt x="524" y="234"/>
                  </a:lnTo>
                  <a:lnTo>
                    <a:pt x="524" y="234"/>
                  </a:lnTo>
                  <a:lnTo>
                    <a:pt x="514" y="242"/>
                  </a:lnTo>
                  <a:lnTo>
                    <a:pt x="506" y="252"/>
                  </a:lnTo>
                  <a:lnTo>
                    <a:pt x="506" y="252"/>
                  </a:lnTo>
                  <a:lnTo>
                    <a:pt x="502" y="264"/>
                  </a:lnTo>
                  <a:lnTo>
                    <a:pt x="502" y="274"/>
                  </a:lnTo>
                  <a:lnTo>
                    <a:pt x="502" y="274"/>
                  </a:lnTo>
                  <a:lnTo>
                    <a:pt x="502" y="280"/>
                  </a:lnTo>
                  <a:lnTo>
                    <a:pt x="504" y="284"/>
                  </a:lnTo>
                  <a:lnTo>
                    <a:pt x="504" y="284"/>
                  </a:lnTo>
                  <a:lnTo>
                    <a:pt x="508" y="290"/>
                  </a:lnTo>
                  <a:lnTo>
                    <a:pt x="508" y="290"/>
                  </a:lnTo>
                  <a:lnTo>
                    <a:pt x="518" y="294"/>
                  </a:lnTo>
                  <a:lnTo>
                    <a:pt x="518" y="294"/>
                  </a:lnTo>
                  <a:lnTo>
                    <a:pt x="526" y="296"/>
                  </a:lnTo>
                  <a:lnTo>
                    <a:pt x="526" y="296"/>
                  </a:lnTo>
                  <a:lnTo>
                    <a:pt x="536" y="294"/>
                  </a:lnTo>
                  <a:lnTo>
                    <a:pt x="536" y="294"/>
                  </a:lnTo>
                  <a:lnTo>
                    <a:pt x="540" y="292"/>
                  </a:lnTo>
                  <a:lnTo>
                    <a:pt x="542" y="290"/>
                  </a:lnTo>
                  <a:lnTo>
                    <a:pt x="542" y="290"/>
                  </a:lnTo>
                  <a:lnTo>
                    <a:pt x="542" y="288"/>
                  </a:lnTo>
                  <a:lnTo>
                    <a:pt x="542" y="284"/>
                  </a:lnTo>
                  <a:lnTo>
                    <a:pt x="542" y="284"/>
                  </a:lnTo>
                  <a:lnTo>
                    <a:pt x="540" y="278"/>
                  </a:lnTo>
                  <a:lnTo>
                    <a:pt x="534" y="276"/>
                  </a:lnTo>
                  <a:lnTo>
                    <a:pt x="534" y="276"/>
                  </a:lnTo>
                  <a:lnTo>
                    <a:pt x="532" y="278"/>
                  </a:lnTo>
                  <a:lnTo>
                    <a:pt x="532" y="278"/>
                  </a:lnTo>
                  <a:lnTo>
                    <a:pt x="526" y="278"/>
                  </a:lnTo>
                  <a:lnTo>
                    <a:pt x="526" y="278"/>
                  </a:lnTo>
                  <a:lnTo>
                    <a:pt x="522" y="278"/>
                  </a:lnTo>
                  <a:lnTo>
                    <a:pt x="522" y="278"/>
                  </a:lnTo>
                  <a:lnTo>
                    <a:pt x="520" y="276"/>
                  </a:lnTo>
                  <a:lnTo>
                    <a:pt x="520" y="276"/>
                  </a:lnTo>
                  <a:lnTo>
                    <a:pt x="520" y="274"/>
                  </a:lnTo>
                  <a:lnTo>
                    <a:pt x="520" y="274"/>
                  </a:lnTo>
                  <a:lnTo>
                    <a:pt x="520" y="270"/>
                  </a:lnTo>
                  <a:lnTo>
                    <a:pt x="524" y="260"/>
                  </a:lnTo>
                  <a:lnTo>
                    <a:pt x="524" y="260"/>
                  </a:lnTo>
                  <a:lnTo>
                    <a:pt x="528" y="254"/>
                  </a:lnTo>
                  <a:lnTo>
                    <a:pt x="532" y="250"/>
                  </a:lnTo>
                  <a:lnTo>
                    <a:pt x="532" y="250"/>
                  </a:lnTo>
                  <a:lnTo>
                    <a:pt x="538" y="248"/>
                  </a:lnTo>
                  <a:lnTo>
                    <a:pt x="546" y="248"/>
                  </a:lnTo>
                  <a:lnTo>
                    <a:pt x="546" y="248"/>
                  </a:lnTo>
                  <a:lnTo>
                    <a:pt x="556" y="248"/>
                  </a:lnTo>
                  <a:lnTo>
                    <a:pt x="568" y="252"/>
                  </a:lnTo>
                  <a:lnTo>
                    <a:pt x="578" y="258"/>
                  </a:lnTo>
                  <a:lnTo>
                    <a:pt x="582" y="262"/>
                  </a:lnTo>
                  <a:lnTo>
                    <a:pt x="586" y="268"/>
                  </a:lnTo>
                  <a:lnTo>
                    <a:pt x="586" y="268"/>
                  </a:lnTo>
                  <a:lnTo>
                    <a:pt x="588" y="274"/>
                  </a:lnTo>
                  <a:lnTo>
                    <a:pt x="588" y="288"/>
                  </a:lnTo>
                  <a:lnTo>
                    <a:pt x="586" y="296"/>
                  </a:lnTo>
                  <a:lnTo>
                    <a:pt x="584" y="304"/>
                  </a:lnTo>
                  <a:lnTo>
                    <a:pt x="578" y="312"/>
                  </a:lnTo>
                  <a:lnTo>
                    <a:pt x="570" y="320"/>
                  </a:lnTo>
                  <a:lnTo>
                    <a:pt x="570" y="320"/>
                  </a:lnTo>
                  <a:lnTo>
                    <a:pt x="564" y="322"/>
                  </a:lnTo>
                  <a:lnTo>
                    <a:pt x="554" y="324"/>
                  </a:lnTo>
                  <a:lnTo>
                    <a:pt x="554" y="324"/>
                  </a:lnTo>
                  <a:lnTo>
                    <a:pt x="550" y="322"/>
                  </a:lnTo>
                  <a:lnTo>
                    <a:pt x="550" y="322"/>
                  </a:lnTo>
                  <a:lnTo>
                    <a:pt x="546" y="320"/>
                  </a:lnTo>
                  <a:lnTo>
                    <a:pt x="546" y="320"/>
                  </a:lnTo>
                  <a:lnTo>
                    <a:pt x="534" y="316"/>
                  </a:lnTo>
                  <a:lnTo>
                    <a:pt x="532" y="316"/>
                  </a:lnTo>
                  <a:lnTo>
                    <a:pt x="532" y="316"/>
                  </a:lnTo>
                  <a:lnTo>
                    <a:pt x="510" y="306"/>
                  </a:lnTo>
                  <a:lnTo>
                    <a:pt x="510" y="306"/>
                  </a:lnTo>
                  <a:lnTo>
                    <a:pt x="498" y="302"/>
                  </a:lnTo>
                  <a:lnTo>
                    <a:pt x="484" y="300"/>
                  </a:lnTo>
                  <a:lnTo>
                    <a:pt x="484" y="300"/>
                  </a:lnTo>
                  <a:lnTo>
                    <a:pt x="470" y="302"/>
                  </a:lnTo>
                  <a:lnTo>
                    <a:pt x="458" y="304"/>
                  </a:lnTo>
                  <a:lnTo>
                    <a:pt x="444" y="310"/>
                  </a:lnTo>
                  <a:lnTo>
                    <a:pt x="430" y="316"/>
                  </a:lnTo>
                  <a:lnTo>
                    <a:pt x="430" y="316"/>
                  </a:lnTo>
                  <a:lnTo>
                    <a:pt x="428" y="316"/>
                  </a:lnTo>
                  <a:lnTo>
                    <a:pt x="428" y="316"/>
                  </a:lnTo>
                  <a:lnTo>
                    <a:pt x="424" y="316"/>
                  </a:lnTo>
                  <a:lnTo>
                    <a:pt x="420" y="312"/>
                  </a:lnTo>
                  <a:lnTo>
                    <a:pt x="420" y="312"/>
                  </a:lnTo>
                  <a:lnTo>
                    <a:pt x="418" y="308"/>
                  </a:lnTo>
                  <a:lnTo>
                    <a:pt x="418" y="304"/>
                  </a:lnTo>
                  <a:lnTo>
                    <a:pt x="418" y="304"/>
                  </a:lnTo>
                  <a:lnTo>
                    <a:pt x="434" y="302"/>
                  </a:lnTo>
                  <a:lnTo>
                    <a:pt x="448" y="298"/>
                  </a:lnTo>
                  <a:lnTo>
                    <a:pt x="448" y="298"/>
                  </a:lnTo>
                  <a:lnTo>
                    <a:pt x="460" y="292"/>
                  </a:lnTo>
                  <a:lnTo>
                    <a:pt x="468" y="284"/>
                  </a:lnTo>
                  <a:lnTo>
                    <a:pt x="468" y="284"/>
                  </a:lnTo>
                  <a:lnTo>
                    <a:pt x="472" y="280"/>
                  </a:lnTo>
                  <a:lnTo>
                    <a:pt x="474" y="274"/>
                  </a:lnTo>
                  <a:lnTo>
                    <a:pt x="476" y="260"/>
                  </a:lnTo>
                  <a:lnTo>
                    <a:pt x="476" y="260"/>
                  </a:lnTo>
                  <a:lnTo>
                    <a:pt x="476" y="256"/>
                  </a:lnTo>
                  <a:lnTo>
                    <a:pt x="474" y="254"/>
                  </a:lnTo>
                  <a:lnTo>
                    <a:pt x="472" y="252"/>
                  </a:lnTo>
                  <a:lnTo>
                    <a:pt x="468" y="252"/>
                  </a:lnTo>
                  <a:lnTo>
                    <a:pt x="468" y="252"/>
                  </a:lnTo>
                  <a:lnTo>
                    <a:pt x="464" y="252"/>
                  </a:lnTo>
                  <a:lnTo>
                    <a:pt x="462" y="254"/>
                  </a:lnTo>
                  <a:lnTo>
                    <a:pt x="460" y="256"/>
                  </a:lnTo>
                  <a:lnTo>
                    <a:pt x="458" y="260"/>
                  </a:lnTo>
                  <a:lnTo>
                    <a:pt x="458" y="260"/>
                  </a:lnTo>
                  <a:lnTo>
                    <a:pt x="458" y="268"/>
                  </a:lnTo>
                  <a:lnTo>
                    <a:pt x="454" y="274"/>
                  </a:lnTo>
                  <a:lnTo>
                    <a:pt x="454" y="274"/>
                  </a:lnTo>
                  <a:lnTo>
                    <a:pt x="446" y="278"/>
                  </a:lnTo>
                  <a:lnTo>
                    <a:pt x="434" y="284"/>
                  </a:lnTo>
                  <a:lnTo>
                    <a:pt x="434" y="284"/>
                  </a:lnTo>
                  <a:lnTo>
                    <a:pt x="420" y="284"/>
                  </a:lnTo>
                  <a:lnTo>
                    <a:pt x="420" y="284"/>
                  </a:lnTo>
                  <a:lnTo>
                    <a:pt x="412" y="284"/>
                  </a:lnTo>
                  <a:lnTo>
                    <a:pt x="402" y="282"/>
                  </a:lnTo>
                  <a:lnTo>
                    <a:pt x="390" y="278"/>
                  </a:lnTo>
                  <a:lnTo>
                    <a:pt x="390" y="278"/>
                  </a:lnTo>
                  <a:lnTo>
                    <a:pt x="384" y="276"/>
                  </a:lnTo>
                  <a:lnTo>
                    <a:pt x="384" y="276"/>
                  </a:lnTo>
                  <a:lnTo>
                    <a:pt x="382" y="274"/>
                  </a:lnTo>
                  <a:lnTo>
                    <a:pt x="382" y="274"/>
                  </a:lnTo>
                  <a:lnTo>
                    <a:pt x="376" y="276"/>
                  </a:lnTo>
                  <a:lnTo>
                    <a:pt x="372" y="280"/>
                  </a:lnTo>
                  <a:lnTo>
                    <a:pt x="372" y="280"/>
                  </a:lnTo>
                  <a:lnTo>
                    <a:pt x="372" y="284"/>
                  </a:lnTo>
                  <a:lnTo>
                    <a:pt x="372" y="288"/>
                  </a:lnTo>
                  <a:lnTo>
                    <a:pt x="372" y="288"/>
                  </a:lnTo>
                  <a:lnTo>
                    <a:pt x="374" y="290"/>
                  </a:lnTo>
                  <a:lnTo>
                    <a:pt x="378" y="292"/>
                  </a:lnTo>
                  <a:lnTo>
                    <a:pt x="378" y="292"/>
                  </a:lnTo>
                  <a:lnTo>
                    <a:pt x="390" y="298"/>
                  </a:lnTo>
                  <a:lnTo>
                    <a:pt x="398" y="304"/>
                  </a:lnTo>
                  <a:lnTo>
                    <a:pt x="398" y="304"/>
                  </a:lnTo>
                  <a:lnTo>
                    <a:pt x="402" y="310"/>
                  </a:lnTo>
                  <a:lnTo>
                    <a:pt x="404" y="316"/>
                  </a:lnTo>
                  <a:lnTo>
                    <a:pt x="404" y="316"/>
                  </a:lnTo>
                  <a:lnTo>
                    <a:pt x="402" y="326"/>
                  </a:lnTo>
                  <a:lnTo>
                    <a:pt x="396" y="336"/>
                  </a:lnTo>
                  <a:lnTo>
                    <a:pt x="396" y="336"/>
                  </a:lnTo>
                  <a:lnTo>
                    <a:pt x="390" y="344"/>
                  </a:lnTo>
                  <a:lnTo>
                    <a:pt x="390" y="344"/>
                  </a:lnTo>
                  <a:lnTo>
                    <a:pt x="388" y="346"/>
                  </a:lnTo>
                  <a:lnTo>
                    <a:pt x="388" y="346"/>
                  </a:lnTo>
                  <a:lnTo>
                    <a:pt x="388" y="346"/>
                  </a:lnTo>
                  <a:lnTo>
                    <a:pt x="388" y="346"/>
                  </a:lnTo>
                  <a:lnTo>
                    <a:pt x="376" y="356"/>
                  </a:lnTo>
                  <a:lnTo>
                    <a:pt x="364" y="360"/>
                  </a:lnTo>
                  <a:lnTo>
                    <a:pt x="364" y="360"/>
                  </a:lnTo>
                  <a:lnTo>
                    <a:pt x="348" y="362"/>
                  </a:lnTo>
                  <a:lnTo>
                    <a:pt x="348" y="362"/>
                  </a:lnTo>
                  <a:lnTo>
                    <a:pt x="348" y="362"/>
                  </a:lnTo>
                  <a:lnTo>
                    <a:pt x="348" y="362"/>
                  </a:lnTo>
                  <a:lnTo>
                    <a:pt x="338" y="362"/>
                  </a:lnTo>
                  <a:lnTo>
                    <a:pt x="330" y="360"/>
                  </a:lnTo>
                  <a:lnTo>
                    <a:pt x="314" y="354"/>
                  </a:lnTo>
                  <a:lnTo>
                    <a:pt x="310" y="352"/>
                  </a:lnTo>
                  <a:lnTo>
                    <a:pt x="310" y="352"/>
                  </a:lnTo>
                  <a:lnTo>
                    <a:pt x="310" y="352"/>
                  </a:lnTo>
                  <a:lnTo>
                    <a:pt x="306" y="354"/>
                  </a:lnTo>
                  <a:lnTo>
                    <a:pt x="296" y="354"/>
                  </a:lnTo>
                  <a:lnTo>
                    <a:pt x="296" y="354"/>
                  </a:lnTo>
                  <a:lnTo>
                    <a:pt x="280" y="352"/>
                  </a:lnTo>
                  <a:lnTo>
                    <a:pt x="262" y="346"/>
                  </a:lnTo>
                  <a:lnTo>
                    <a:pt x="262" y="346"/>
                  </a:lnTo>
                  <a:lnTo>
                    <a:pt x="254" y="342"/>
                  </a:lnTo>
                  <a:lnTo>
                    <a:pt x="248" y="336"/>
                  </a:lnTo>
                  <a:lnTo>
                    <a:pt x="244" y="330"/>
                  </a:lnTo>
                  <a:lnTo>
                    <a:pt x="240" y="322"/>
                  </a:lnTo>
                  <a:lnTo>
                    <a:pt x="240" y="322"/>
                  </a:lnTo>
                  <a:lnTo>
                    <a:pt x="240" y="314"/>
                  </a:lnTo>
                  <a:lnTo>
                    <a:pt x="240" y="306"/>
                  </a:lnTo>
                  <a:lnTo>
                    <a:pt x="242" y="298"/>
                  </a:lnTo>
                  <a:lnTo>
                    <a:pt x="244" y="294"/>
                  </a:lnTo>
                  <a:lnTo>
                    <a:pt x="246" y="292"/>
                  </a:lnTo>
                  <a:lnTo>
                    <a:pt x="246" y="292"/>
                  </a:lnTo>
                  <a:lnTo>
                    <a:pt x="250" y="292"/>
                  </a:lnTo>
                  <a:lnTo>
                    <a:pt x="250" y="292"/>
                  </a:lnTo>
                  <a:lnTo>
                    <a:pt x="258" y="288"/>
                  </a:lnTo>
                  <a:lnTo>
                    <a:pt x="266" y="286"/>
                  </a:lnTo>
                  <a:lnTo>
                    <a:pt x="266" y="286"/>
                  </a:lnTo>
                  <a:lnTo>
                    <a:pt x="268" y="286"/>
                  </a:lnTo>
                  <a:lnTo>
                    <a:pt x="268" y="286"/>
                  </a:lnTo>
                  <a:lnTo>
                    <a:pt x="276" y="288"/>
                  </a:lnTo>
                  <a:lnTo>
                    <a:pt x="284" y="290"/>
                  </a:lnTo>
                  <a:lnTo>
                    <a:pt x="296" y="298"/>
                  </a:lnTo>
                  <a:lnTo>
                    <a:pt x="296" y="298"/>
                  </a:lnTo>
                  <a:lnTo>
                    <a:pt x="298" y="300"/>
                  </a:lnTo>
                  <a:lnTo>
                    <a:pt x="298" y="300"/>
                  </a:lnTo>
                  <a:lnTo>
                    <a:pt x="308" y="304"/>
                  </a:lnTo>
                  <a:lnTo>
                    <a:pt x="318" y="308"/>
                  </a:lnTo>
                  <a:lnTo>
                    <a:pt x="328" y="310"/>
                  </a:lnTo>
                  <a:lnTo>
                    <a:pt x="338" y="310"/>
                  </a:lnTo>
                  <a:lnTo>
                    <a:pt x="338" y="310"/>
                  </a:lnTo>
                  <a:lnTo>
                    <a:pt x="352" y="310"/>
                  </a:lnTo>
                  <a:lnTo>
                    <a:pt x="352" y="310"/>
                  </a:lnTo>
                  <a:lnTo>
                    <a:pt x="354" y="308"/>
                  </a:lnTo>
                  <a:lnTo>
                    <a:pt x="358" y="306"/>
                  </a:lnTo>
                  <a:lnTo>
                    <a:pt x="358" y="306"/>
                  </a:lnTo>
                  <a:lnTo>
                    <a:pt x="358" y="302"/>
                  </a:lnTo>
                  <a:lnTo>
                    <a:pt x="358" y="300"/>
                  </a:lnTo>
                  <a:lnTo>
                    <a:pt x="358" y="300"/>
                  </a:lnTo>
                  <a:lnTo>
                    <a:pt x="356" y="294"/>
                  </a:lnTo>
                  <a:lnTo>
                    <a:pt x="350" y="292"/>
                  </a:lnTo>
                  <a:lnTo>
                    <a:pt x="350" y="292"/>
                  </a:lnTo>
                  <a:lnTo>
                    <a:pt x="348" y="292"/>
                  </a:lnTo>
                  <a:lnTo>
                    <a:pt x="348" y="292"/>
                  </a:lnTo>
                  <a:lnTo>
                    <a:pt x="338" y="294"/>
                  </a:lnTo>
                  <a:lnTo>
                    <a:pt x="338" y="294"/>
                  </a:lnTo>
                  <a:lnTo>
                    <a:pt x="330" y="292"/>
                  </a:lnTo>
                  <a:lnTo>
                    <a:pt x="322" y="290"/>
                  </a:lnTo>
                  <a:lnTo>
                    <a:pt x="308" y="284"/>
                  </a:lnTo>
                  <a:lnTo>
                    <a:pt x="308" y="284"/>
                  </a:lnTo>
                  <a:lnTo>
                    <a:pt x="304" y="280"/>
                  </a:lnTo>
                  <a:lnTo>
                    <a:pt x="302" y="278"/>
                  </a:lnTo>
                  <a:lnTo>
                    <a:pt x="300" y="274"/>
                  </a:lnTo>
                  <a:lnTo>
                    <a:pt x="300" y="274"/>
                  </a:lnTo>
                  <a:lnTo>
                    <a:pt x="302" y="268"/>
                  </a:lnTo>
                  <a:lnTo>
                    <a:pt x="306" y="262"/>
                  </a:lnTo>
                  <a:lnTo>
                    <a:pt x="306" y="262"/>
                  </a:lnTo>
                  <a:lnTo>
                    <a:pt x="316" y="256"/>
                  </a:lnTo>
                  <a:lnTo>
                    <a:pt x="328" y="252"/>
                  </a:lnTo>
                  <a:lnTo>
                    <a:pt x="328" y="252"/>
                  </a:lnTo>
                  <a:lnTo>
                    <a:pt x="338" y="248"/>
                  </a:lnTo>
                  <a:lnTo>
                    <a:pt x="346" y="248"/>
                  </a:lnTo>
                  <a:lnTo>
                    <a:pt x="346" y="248"/>
                  </a:lnTo>
                  <a:lnTo>
                    <a:pt x="350" y="248"/>
                  </a:lnTo>
                  <a:lnTo>
                    <a:pt x="350" y="248"/>
                  </a:lnTo>
                  <a:lnTo>
                    <a:pt x="368" y="250"/>
                  </a:lnTo>
                  <a:lnTo>
                    <a:pt x="368" y="250"/>
                  </a:lnTo>
                  <a:lnTo>
                    <a:pt x="370" y="252"/>
                  </a:lnTo>
                  <a:lnTo>
                    <a:pt x="370" y="252"/>
                  </a:lnTo>
                  <a:lnTo>
                    <a:pt x="374" y="252"/>
                  </a:lnTo>
                  <a:lnTo>
                    <a:pt x="374" y="252"/>
                  </a:lnTo>
                  <a:lnTo>
                    <a:pt x="376" y="252"/>
                  </a:lnTo>
                  <a:lnTo>
                    <a:pt x="376" y="252"/>
                  </a:lnTo>
                  <a:lnTo>
                    <a:pt x="382" y="252"/>
                  </a:lnTo>
                  <a:lnTo>
                    <a:pt x="384" y="252"/>
                  </a:lnTo>
                  <a:lnTo>
                    <a:pt x="384" y="252"/>
                  </a:lnTo>
                  <a:lnTo>
                    <a:pt x="394" y="248"/>
                  </a:lnTo>
                  <a:lnTo>
                    <a:pt x="394" y="248"/>
                  </a:lnTo>
                  <a:lnTo>
                    <a:pt x="406" y="240"/>
                  </a:lnTo>
                  <a:lnTo>
                    <a:pt x="406" y="240"/>
                  </a:lnTo>
                  <a:lnTo>
                    <a:pt x="410" y="236"/>
                  </a:lnTo>
                  <a:lnTo>
                    <a:pt x="410" y="236"/>
                  </a:lnTo>
                  <a:lnTo>
                    <a:pt x="422" y="226"/>
                  </a:lnTo>
                  <a:lnTo>
                    <a:pt x="422" y="226"/>
                  </a:lnTo>
                  <a:lnTo>
                    <a:pt x="428" y="222"/>
                  </a:lnTo>
                  <a:lnTo>
                    <a:pt x="428" y="222"/>
                  </a:lnTo>
                  <a:lnTo>
                    <a:pt x="436" y="222"/>
                  </a:lnTo>
                  <a:lnTo>
                    <a:pt x="436" y="222"/>
                  </a:lnTo>
                  <a:lnTo>
                    <a:pt x="436" y="222"/>
                  </a:lnTo>
                  <a:lnTo>
                    <a:pt x="446" y="220"/>
                  </a:lnTo>
                  <a:lnTo>
                    <a:pt x="456" y="214"/>
                  </a:lnTo>
                  <a:lnTo>
                    <a:pt x="456" y="214"/>
                  </a:lnTo>
                  <a:lnTo>
                    <a:pt x="458" y="212"/>
                  </a:lnTo>
                  <a:lnTo>
                    <a:pt x="458" y="212"/>
                  </a:lnTo>
                  <a:lnTo>
                    <a:pt x="460" y="216"/>
                  </a:lnTo>
                  <a:lnTo>
                    <a:pt x="460" y="216"/>
                  </a:lnTo>
                  <a:lnTo>
                    <a:pt x="466" y="226"/>
                  </a:lnTo>
                  <a:lnTo>
                    <a:pt x="474" y="232"/>
                  </a:lnTo>
                  <a:lnTo>
                    <a:pt x="474" y="232"/>
                  </a:lnTo>
                  <a:lnTo>
                    <a:pt x="484" y="236"/>
                  </a:lnTo>
                  <a:lnTo>
                    <a:pt x="496" y="236"/>
                  </a:lnTo>
                  <a:lnTo>
                    <a:pt x="496" y="236"/>
                  </a:lnTo>
                  <a:lnTo>
                    <a:pt x="508" y="234"/>
                  </a:lnTo>
                  <a:lnTo>
                    <a:pt x="522" y="228"/>
                  </a:lnTo>
                  <a:lnTo>
                    <a:pt x="522" y="228"/>
                  </a:lnTo>
                  <a:lnTo>
                    <a:pt x="536" y="216"/>
                  </a:lnTo>
                  <a:lnTo>
                    <a:pt x="548" y="200"/>
                  </a:lnTo>
                  <a:lnTo>
                    <a:pt x="548" y="200"/>
                  </a:lnTo>
                  <a:lnTo>
                    <a:pt x="554" y="192"/>
                  </a:lnTo>
                  <a:lnTo>
                    <a:pt x="560" y="188"/>
                  </a:lnTo>
                  <a:lnTo>
                    <a:pt x="560" y="188"/>
                  </a:lnTo>
                  <a:lnTo>
                    <a:pt x="568" y="188"/>
                  </a:lnTo>
                  <a:lnTo>
                    <a:pt x="568" y="188"/>
                  </a:lnTo>
                  <a:lnTo>
                    <a:pt x="574" y="188"/>
                  </a:lnTo>
                  <a:lnTo>
                    <a:pt x="580" y="192"/>
                  </a:lnTo>
                  <a:lnTo>
                    <a:pt x="584" y="196"/>
                  </a:lnTo>
                  <a:lnTo>
                    <a:pt x="588" y="202"/>
                  </a:lnTo>
                  <a:lnTo>
                    <a:pt x="588" y="202"/>
                  </a:lnTo>
                  <a:lnTo>
                    <a:pt x="594" y="216"/>
                  </a:lnTo>
                  <a:lnTo>
                    <a:pt x="596" y="226"/>
                  </a:lnTo>
                  <a:lnTo>
                    <a:pt x="596" y="236"/>
                  </a:lnTo>
                  <a:lnTo>
                    <a:pt x="596" y="2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  <p:sp>
          <p:nvSpPr>
            <p:cNvPr id="228" name="Freeform 4960">
              <a:extLst>
                <a:ext uri="{FF2B5EF4-FFF2-40B4-BE49-F238E27FC236}">
                  <a16:creationId xmlns:a16="http://schemas.microsoft.com/office/drawing/2014/main" xmlns="" id="{58A4D433-40C9-473B-A01F-40541A58FF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59743" y="5349885"/>
              <a:ext cx="382382" cy="201024"/>
            </a:xfrm>
            <a:custGeom>
              <a:avLst/>
              <a:gdLst>
                <a:gd name="T0" fmla="*/ 242 w 350"/>
                <a:gd name="T1" fmla="*/ 32 h 184"/>
                <a:gd name="T2" fmla="*/ 236 w 350"/>
                <a:gd name="T3" fmla="*/ 42 h 184"/>
                <a:gd name="T4" fmla="*/ 78 w 350"/>
                <a:gd name="T5" fmla="*/ 42 h 184"/>
                <a:gd name="T6" fmla="*/ 68 w 350"/>
                <a:gd name="T7" fmla="*/ 36 h 184"/>
                <a:gd name="T8" fmla="*/ 68 w 350"/>
                <a:gd name="T9" fmla="*/ 10 h 184"/>
                <a:gd name="T10" fmla="*/ 74 w 350"/>
                <a:gd name="T11" fmla="*/ 0 h 184"/>
                <a:gd name="T12" fmla="*/ 232 w 350"/>
                <a:gd name="T13" fmla="*/ 0 h 184"/>
                <a:gd name="T14" fmla="*/ 242 w 350"/>
                <a:gd name="T15" fmla="*/ 6 h 184"/>
                <a:gd name="T16" fmla="*/ 34 w 350"/>
                <a:gd name="T17" fmla="*/ 0 h 184"/>
                <a:gd name="T18" fmla="*/ 6 w 350"/>
                <a:gd name="T19" fmla="*/ 0 h 184"/>
                <a:gd name="T20" fmla="*/ 0 w 350"/>
                <a:gd name="T21" fmla="*/ 10 h 184"/>
                <a:gd name="T22" fmla="*/ 0 w 350"/>
                <a:gd name="T23" fmla="*/ 36 h 184"/>
                <a:gd name="T24" fmla="*/ 10 w 350"/>
                <a:gd name="T25" fmla="*/ 42 h 184"/>
                <a:gd name="T26" fmla="*/ 38 w 350"/>
                <a:gd name="T27" fmla="*/ 42 h 184"/>
                <a:gd name="T28" fmla="*/ 44 w 350"/>
                <a:gd name="T29" fmla="*/ 32 h 184"/>
                <a:gd name="T30" fmla="*/ 42 w 350"/>
                <a:gd name="T31" fmla="*/ 6 h 184"/>
                <a:gd name="T32" fmla="*/ 34 w 350"/>
                <a:gd name="T33" fmla="*/ 0 h 184"/>
                <a:gd name="T34" fmla="*/ 174 w 350"/>
                <a:gd name="T35" fmla="*/ 114 h 184"/>
                <a:gd name="T36" fmla="*/ 78 w 350"/>
                <a:gd name="T37" fmla="*/ 70 h 184"/>
                <a:gd name="T38" fmla="*/ 70 w 350"/>
                <a:gd name="T39" fmla="*/ 72 h 184"/>
                <a:gd name="T40" fmla="*/ 68 w 350"/>
                <a:gd name="T41" fmla="*/ 104 h 184"/>
                <a:gd name="T42" fmla="*/ 70 w 350"/>
                <a:gd name="T43" fmla="*/ 110 h 184"/>
                <a:gd name="T44" fmla="*/ 78 w 350"/>
                <a:gd name="T45" fmla="*/ 114 h 184"/>
                <a:gd name="T46" fmla="*/ 10 w 350"/>
                <a:gd name="T47" fmla="*/ 140 h 184"/>
                <a:gd name="T48" fmla="*/ 0 w 350"/>
                <a:gd name="T49" fmla="*/ 146 h 184"/>
                <a:gd name="T50" fmla="*/ 0 w 350"/>
                <a:gd name="T51" fmla="*/ 174 h 184"/>
                <a:gd name="T52" fmla="*/ 6 w 350"/>
                <a:gd name="T53" fmla="*/ 184 h 184"/>
                <a:gd name="T54" fmla="*/ 34 w 350"/>
                <a:gd name="T55" fmla="*/ 184 h 184"/>
                <a:gd name="T56" fmla="*/ 42 w 350"/>
                <a:gd name="T57" fmla="*/ 178 h 184"/>
                <a:gd name="T58" fmla="*/ 44 w 350"/>
                <a:gd name="T59" fmla="*/ 150 h 184"/>
                <a:gd name="T60" fmla="*/ 38 w 350"/>
                <a:gd name="T61" fmla="*/ 142 h 184"/>
                <a:gd name="T62" fmla="*/ 188 w 350"/>
                <a:gd name="T63" fmla="*/ 140 h 184"/>
                <a:gd name="T64" fmla="*/ 74 w 350"/>
                <a:gd name="T65" fmla="*/ 142 h 184"/>
                <a:gd name="T66" fmla="*/ 68 w 350"/>
                <a:gd name="T67" fmla="*/ 150 h 184"/>
                <a:gd name="T68" fmla="*/ 68 w 350"/>
                <a:gd name="T69" fmla="*/ 178 h 184"/>
                <a:gd name="T70" fmla="*/ 78 w 350"/>
                <a:gd name="T71" fmla="*/ 184 h 184"/>
                <a:gd name="T72" fmla="*/ 34 w 350"/>
                <a:gd name="T73" fmla="*/ 70 h 184"/>
                <a:gd name="T74" fmla="*/ 6 w 350"/>
                <a:gd name="T75" fmla="*/ 70 h 184"/>
                <a:gd name="T76" fmla="*/ 0 w 350"/>
                <a:gd name="T77" fmla="*/ 80 h 184"/>
                <a:gd name="T78" fmla="*/ 0 w 350"/>
                <a:gd name="T79" fmla="*/ 108 h 184"/>
                <a:gd name="T80" fmla="*/ 10 w 350"/>
                <a:gd name="T81" fmla="*/ 114 h 184"/>
                <a:gd name="T82" fmla="*/ 38 w 350"/>
                <a:gd name="T83" fmla="*/ 112 h 184"/>
                <a:gd name="T84" fmla="*/ 44 w 350"/>
                <a:gd name="T85" fmla="*/ 104 h 184"/>
                <a:gd name="T86" fmla="*/ 42 w 350"/>
                <a:gd name="T87" fmla="*/ 76 h 184"/>
                <a:gd name="T88" fmla="*/ 34 w 350"/>
                <a:gd name="T89" fmla="*/ 70 h 184"/>
                <a:gd name="T90" fmla="*/ 312 w 350"/>
                <a:gd name="T91" fmla="*/ 0 h 184"/>
                <a:gd name="T92" fmla="*/ 184 w 350"/>
                <a:gd name="T93" fmla="*/ 6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50" h="184">
                  <a:moveTo>
                    <a:pt x="242" y="10"/>
                  </a:moveTo>
                  <a:lnTo>
                    <a:pt x="242" y="32"/>
                  </a:lnTo>
                  <a:lnTo>
                    <a:pt x="242" y="32"/>
                  </a:lnTo>
                  <a:lnTo>
                    <a:pt x="242" y="36"/>
                  </a:lnTo>
                  <a:lnTo>
                    <a:pt x="240" y="40"/>
                  </a:lnTo>
                  <a:lnTo>
                    <a:pt x="236" y="42"/>
                  </a:lnTo>
                  <a:lnTo>
                    <a:pt x="232" y="42"/>
                  </a:lnTo>
                  <a:lnTo>
                    <a:pt x="78" y="42"/>
                  </a:lnTo>
                  <a:lnTo>
                    <a:pt x="78" y="42"/>
                  </a:lnTo>
                  <a:lnTo>
                    <a:pt x="74" y="42"/>
                  </a:lnTo>
                  <a:lnTo>
                    <a:pt x="70" y="40"/>
                  </a:lnTo>
                  <a:lnTo>
                    <a:pt x="68" y="36"/>
                  </a:lnTo>
                  <a:lnTo>
                    <a:pt x="68" y="32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68" y="6"/>
                  </a:lnTo>
                  <a:lnTo>
                    <a:pt x="70" y="2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6" y="0"/>
                  </a:lnTo>
                  <a:lnTo>
                    <a:pt x="240" y="2"/>
                  </a:lnTo>
                  <a:lnTo>
                    <a:pt x="242" y="6"/>
                  </a:lnTo>
                  <a:lnTo>
                    <a:pt x="242" y="10"/>
                  </a:lnTo>
                  <a:lnTo>
                    <a:pt x="242" y="10"/>
                  </a:lnTo>
                  <a:close/>
                  <a:moveTo>
                    <a:pt x="34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6" y="42"/>
                  </a:lnTo>
                  <a:lnTo>
                    <a:pt x="10" y="42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2" y="36"/>
                  </a:lnTo>
                  <a:lnTo>
                    <a:pt x="44" y="32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2" y="6"/>
                  </a:lnTo>
                  <a:lnTo>
                    <a:pt x="40" y="2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close/>
                  <a:moveTo>
                    <a:pt x="78" y="114"/>
                  </a:moveTo>
                  <a:lnTo>
                    <a:pt x="174" y="114"/>
                  </a:lnTo>
                  <a:lnTo>
                    <a:pt x="156" y="80"/>
                  </a:lnTo>
                  <a:lnTo>
                    <a:pt x="150" y="70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74" y="70"/>
                  </a:lnTo>
                  <a:lnTo>
                    <a:pt x="70" y="72"/>
                  </a:lnTo>
                  <a:lnTo>
                    <a:pt x="68" y="76"/>
                  </a:lnTo>
                  <a:lnTo>
                    <a:pt x="68" y="80"/>
                  </a:lnTo>
                  <a:lnTo>
                    <a:pt x="68" y="104"/>
                  </a:lnTo>
                  <a:lnTo>
                    <a:pt x="68" y="104"/>
                  </a:lnTo>
                  <a:lnTo>
                    <a:pt x="68" y="108"/>
                  </a:lnTo>
                  <a:lnTo>
                    <a:pt x="70" y="110"/>
                  </a:lnTo>
                  <a:lnTo>
                    <a:pt x="74" y="112"/>
                  </a:lnTo>
                  <a:lnTo>
                    <a:pt x="78" y="114"/>
                  </a:lnTo>
                  <a:lnTo>
                    <a:pt x="78" y="114"/>
                  </a:lnTo>
                  <a:close/>
                  <a:moveTo>
                    <a:pt x="34" y="140"/>
                  </a:moveTo>
                  <a:lnTo>
                    <a:pt x="10" y="140"/>
                  </a:lnTo>
                  <a:lnTo>
                    <a:pt x="10" y="140"/>
                  </a:lnTo>
                  <a:lnTo>
                    <a:pt x="6" y="142"/>
                  </a:lnTo>
                  <a:lnTo>
                    <a:pt x="2" y="144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78"/>
                  </a:lnTo>
                  <a:lnTo>
                    <a:pt x="2" y="182"/>
                  </a:lnTo>
                  <a:lnTo>
                    <a:pt x="6" y="184"/>
                  </a:lnTo>
                  <a:lnTo>
                    <a:pt x="10" y="184"/>
                  </a:lnTo>
                  <a:lnTo>
                    <a:pt x="34" y="184"/>
                  </a:lnTo>
                  <a:lnTo>
                    <a:pt x="34" y="184"/>
                  </a:lnTo>
                  <a:lnTo>
                    <a:pt x="38" y="184"/>
                  </a:lnTo>
                  <a:lnTo>
                    <a:pt x="40" y="182"/>
                  </a:lnTo>
                  <a:lnTo>
                    <a:pt x="42" y="178"/>
                  </a:lnTo>
                  <a:lnTo>
                    <a:pt x="44" y="174"/>
                  </a:lnTo>
                  <a:lnTo>
                    <a:pt x="44" y="150"/>
                  </a:lnTo>
                  <a:lnTo>
                    <a:pt x="44" y="150"/>
                  </a:lnTo>
                  <a:lnTo>
                    <a:pt x="42" y="146"/>
                  </a:lnTo>
                  <a:lnTo>
                    <a:pt x="40" y="144"/>
                  </a:lnTo>
                  <a:lnTo>
                    <a:pt x="38" y="142"/>
                  </a:lnTo>
                  <a:lnTo>
                    <a:pt x="34" y="140"/>
                  </a:lnTo>
                  <a:lnTo>
                    <a:pt x="34" y="140"/>
                  </a:lnTo>
                  <a:close/>
                  <a:moveTo>
                    <a:pt x="188" y="140"/>
                  </a:moveTo>
                  <a:lnTo>
                    <a:pt x="78" y="140"/>
                  </a:lnTo>
                  <a:lnTo>
                    <a:pt x="78" y="140"/>
                  </a:lnTo>
                  <a:lnTo>
                    <a:pt x="74" y="142"/>
                  </a:lnTo>
                  <a:lnTo>
                    <a:pt x="70" y="144"/>
                  </a:lnTo>
                  <a:lnTo>
                    <a:pt x="68" y="146"/>
                  </a:lnTo>
                  <a:lnTo>
                    <a:pt x="68" y="150"/>
                  </a:lnTo>
                  <a:lnTo>
                    <a:pt x="68" y="174"/>
                  </a:lnTo>
                  <a:lnTo>
                    <a:pt x="68" y="174"/>
                  </a:lnTo>
                  <a:lnTo>
                    <a:pt x="68" y="178"/>
                  </a:lnTo>
                  <a:lnTo>
                    <a:pt x="70" y="182"/>
                  </a:lnTo>
                  <a:lnTo>
                    <a:pt x="74" y="184"/>
                  </a:lnTo>
                  <a:lnTo>
                    <a:pt x="78" y="184"/>
                  </a:lnTo>
                  <a:lnTo>
                    <a:pt x="212" y="184"/>
                  </a:lnTo>
                  <a:lnTo>
                    <a:pt x="188" y="140"/>
                  </a:lnTo>
                  <a:close/>
                  <a:moveTo>
                    <a:pt x="34" y="70"/>
                  </a:moveTo>
                  <a:lnTo>
                    <a:pt x="10" y="70"/>
                  </a:lnTo>
                  <a:lnTo>
                    <a:pt x="10" y="70"/>
                  </a:lnTo>
                  <a:lnTo>
                    <a:pt x="6" y="70"/>
                  </a:lnTo>
                  <a:lnTo>
                    <a:pt x="2" y="72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2" y="110"/>
                  </a:lnTo>
                  <a:lnTo>
                    <a:pt x="6" y="112"/>
                  </a:lnTo>
                  <a:lnTo>
                    <a:pt x="10" y="114"/>
                  </a:lnTo>
                  <a:lnTo>
                    <a:pt x="34" y="114"/>
                  </a:lnTo>
                  <a:lnTo>
                    <a:pt x="34" y="114"/>
                  </a:lnTo>
                  <a:lnTo>
                    <a:pt x="38" y="112"/>
                  </a:lnTo>
                  <a:lnTo>
                    <a:pt x="40" y="110"/>
                  </a:lnTo>
                  <a:lnTo>
                    <a:pt x="42" y="108"/>
                  </a:lnTo>
                  <a:lnTo>
                    <a:pt x="44" y="104"/>
                  </a:lnTo>
                  <a:lnTo>
                    <a:pt x="44" y="80"/>
                  </a:lnTo>
                  <a:lnTo>
                    <a:pt x="44" y="80"/>
                  </a:lnTo>
                  <a:lnTo>
                    <a:pt x="42" y="76"/>
                  </a:lnTo>
                  <a:lnTo>
                    <a:pt x="40" y="72"/>
                  </a:lnTo>
                  <a:lnTo>
                    <a:pt x="38" y="70"/>
                  </a:lnTo>
                  <a:lnTo>
                    <a:pt x="34" y="70"/>
                  </a:lnTo>
                  <a:lnTo>
                    <a:pt x="34" y="70"/>
                  </a:lnTo>
                  <a:close/>
                  <a:moveTo>
                    <a:pt x="350" y="0"/>
                  </a:moveTo>
                  <a:lnTo>
                    <a:pt x="312" y="0"/>
                  </a:lnTo>
                  <a:lnTo>
                    <a:pt x="248" y="116"/>
                  </a:lnTo>
                  <a:lnTo>
                    <a:pt x="220" y="66"/>
                  </a:lnTo>
                  <a:lnTo>
                    <a:pt x="184" y="66"/>
                  </a:lnTo>
                  <a:lnTo>
                    <a:pt x="248" y="184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  <p:sp>
          <p:nvSpPr>
            <p:cNvPr id="229" name="Freeform 4918">
              <a:extLst>
                <a:ext uri="{FF2B5EF4-FFF2-40B4-BE49-F238E27FC236}">
                  <a16:creationId xmlns:a16="http://schemas.microsoft.com/office/drawing/2014/main" xmlns="" id="{6F2A200E-E626-4BBF-AED7-141DDD1722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65318" y="4313455"/>
              <a:ext cx="188979" cy="354286"/>
            </a:xfrm>
            <a:custGeom>
              <a:avLst/>
              <a:gdLst>
                <a:gd name="T0" fmla="*/ 226 w 244"/>
                <a:gd name="T1" fmla="*/ 162 h 408"/>
                <a:gd name="T2" fmla="*/ 226 w 244"/>
                <a:gd name="T3" fmla="*/ 102 h 408"/>
                <a:gd name="T4" fmla="*/ 220 w 244"/>
                <a:gd name="T5" fmla="*/ 96 h 408"/>
                <a:gd name="T6" fmla="*/ 198 w 244"/>
                <a:gd name="T7" fmla="*/ 104 h 408"/>
                <a:gd name="T8" fmla="*/ 172 w 244"/>
                <a:gd name="T9" fmla="*/ 80 h 408"/>
                <a:gd name="T10" fmla="*/ 84 w 244"/>
                <a:gd name="T11" fmla="*/ 78 h 408"/>
                <a:gd name="T12" fmla="*/ 52 w 244"/>
                <a:gd name="T13" fmla="*/ 92 h 408"/>
                <a:gd name="T14" fmla="*/ 28 w 244"/>
                <a:gd name="T15" fmla="*/ 98 h 408"/>
                <a:gd name="T16" fmla="*/ 20 w 244"/>
                <a:gd name="T17" fmla="*/ 98 h 408"/>
                <a:gd name="T18" fmla="*/ 16 w 244"/>
                <a:gd name="T19" fmla="*/ 162 h 408"/>
                <a:gd name="T20" fmla="*/ 16 w 244"/>
                <a:gd name="T21" fmla="*/ 162 h 408"/>
                <a:gd name="T22" fmla="*/ 2 w 244"/>
                <a:gd name="T23" fmla="*/ 172 h 408"/>
                <a:gd name="T24" fmla="*/ 2 w 244"/>
                <a:gd name="T25" fmla="*/ 186 h 408"/>
                <a:gd name="T26" fmla="*/ 16 w 244"/>
                <a:gd name="T27" fmla="*/ 196 h 408"/>
                <a:gd name="T28" fmla="*/ 16 w 244"/>
                <a:gd name="T29" fmla="*/ 228 h 408"/>
                <a:gd name="T30" fmla="*/ 22 w 244"/>
                <a:gd name="T31" fmla="*/ 236 h 408"/>
                <a:gd name="T32" fmla="*/ 74 w 244"/>
                <a:gd name="T33" fmla="*/ 388 h 408"/>
                <a:gd name="T34" fmla="*/ 86 w 244"/>
                <a:gd name="T35" fmla="*/ 406 h 408"/>
                <a:gd name="T36" fmla="*/ 102 w 244"/>
                <a:gd name="T37" fmla="*/ 406 h 408"/>
                <a:gd name="T38" fmla="*/ 114 w 244"/>
                <a:gd name="T39" fmla="*/ 388 h 408"/>
                <a:gd name="T40" fmla="*/ 118 w 244"/>
                <a:gd name="T41" fmla="*/ 272 h 408"/>
                <a:gd name="T42" fmla="*/ 124 w 244"/>
                <a:gd name="T43" fmla="*/ 272 h 408"/>
                <a:gd name="T44" fmla="*/ 130 w 244"/>
                <a:gd name="T45" fmla="*/ 388 h 408"/>
                <a:gd name="T46" fmla="*/ 136 w 244"/>
                <a:gd name="T47" fmla="*/ 402 h 408"/>
                <a:gd name="T48" fmla="*/ 150 w 244"/>
                <a:gd name="T49" fmla="*/ 408 h 408"/>
                <a:gd name="T50" fmla="*/ 168 w 244"/>
                <a:gd name="T51" fmla="*/ 396 h 408"/>
                <a:gd name="T52" fmla="*/ 222 w 244"/>
                <a:gd name="T53" fmla="*/ 236 h 408"/>
                <a:gd name="T54" fmla="*/ 226 w 244"/>
                <a:gd name="T55" fmla="*/ 228 h 408"/>
                <a:gd name="T56" fmla="*/ 226 w 244"/>
                <a:gd name="T57" fmla="*/ 196 h 408"/>
                <a:gd name="T58" fmla="*/ 238 w 244"/>
                <a:gd name="T59" fmla="*/ 192 h 408"/>
                <a:gd name="T60" fmla="*/ 244 w 244"/>
                <a:gd name="T61" fmla="*/ 180 h 408"/>
                <a:gd name="T62" fmla="*/ 234 w 244"/>
                <a:gd name="T63" fmla="*/ 164 h 408"/>
                <a:gd name="T64" fmla="*/ 34 w 244"/>
                <a:gd name="T65" fmla="*/ 118 h 408"/>
                <a:gd name="T66" fmla="*/ 34 w 244"/>
                <a:gd name="T67" fmla="*/ 222 h 408"/>
                <a:gd name="T68" fmla="*/ 130 w 244"/>
                <a:gd name="T69" fmla="*/ 252 h 408"/>
                <a:gd name="T70" fmla="*/ 210 w 244"/>
                <a:gd name="T71" fmla="*/ 222 h 408"/>
                <a:gd name="T72" fmla="*/ 88 w 244"/>
                <a:gd name="T73" fmla="*/ 28 h 408"/>
                <a:gd name="T74" fmla="*/ 98 w 244"/>
                <a:gd name="T75" fmla="*/ 10 h 408"/>
                <a:gd name="T76" fmla="*/ 114 w 244"/>
                <a:gd name="T77" fmla="*/ 2 h 408"/>
                <a:gd name="T78" fmla="*/ 128 w 244"/>
                <a:gd name="T79" fmla="*/ 2 h 408"/>
                <a:gd name="T80" fmla="*/ 146 w 244"/>
                <a:gd name="T81" fmla="*/ 10 h 408"/>
                <a:gd name="T82" fmla="*/ 156 w 244"/>
                <a:gd name="T83" fmla="*/ 28 h 408"/>
                <a:gd name="T84" fmla="*/ 156 w 244"/>
                <a:gd name="T85" fmla="*/ 42 h 408"/>
                <a:gd name="T86" fmla="*/ 146 w 244"/>
                <a:gd name="T87" fmla="*/ 60 h 408"/>
                <a:gd name="T88" fmla="*/ 128 w 244"/>
                <a:gd name="T89" fmla="*/ 70 h 408"/>
                <a:gd name="T90" fmla="*/ 114 w 244"/>
                <a:gd name="T91" fmla="*/ 70 h 408"/>
                <a:gd name="T92" fmla="*/ 98 w 244"/>
                <a:gd name="T93" fmla="*/ 60 h 408"/>
                <a:gd name="T94" fmla="*/ 88 w 244"/>
                <a:gd name="T95" fmla="*/ 4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44" h="408">
                  <a:moveTo>
                    <a:pt x="226" y="162"/>
                  </a:moveTo>
                  <a:lnTo>
                    <a:pt x="226" y="162"/>
                  </a:lnTo>
                  <a:lnTo>
                    <a:pt x="226" y="162"/>
                  </a:lnTo>
                  <a:lnTo>
                    <a:pt x="226" y="106"/>
                  </a:lnTo>
                  <a:lnTo>
                    <a:pt x="226" y="106"/>
                  </a:lnTo>
                  <a:lnTo>
                    <a:pt x="226" y="102"/>
                  </a:lnTo>
                  <a:lnTo>
                    <a:pt x="222" y="98"/>
                  </a:lnTo>
                  <a:lnTo>
                    <a:pt x="222" y="98"/>
                  </a:lnTo>
                  <a:lnTo>
                    <a:pt x="220" y="96"/>
                  </a:lnTo>
                  <a:lnTo>
                    <a:pt x="214" y="98"/>
                  </a:lnTo>
                  <a:lnTo>
                    <a:pt x="198" y="104"/>
                  </a:lnTo>
                  <a:lnTo>
                    <a:pt x="198" y="104"/>
                  </a:lnTo>
                  <a:lnTo>
                    <a:pt x="192" y="94"/>
                  </a:lnTo>
                  <a:lnTo>
                    <a:pt x="182" y="86"/>
                  </a:lnTo>
                  <a:lnTo>
                    <a:pt x="172" y="80"/>
                  </a:lnTo>
                  <a:lnTo>
                    <a:pt x="158" y="78"/>
                  </a:lnTo>
                  <a:lnTo>
                    <a:pt x="84" y="78"/>
                  </a:lnTo>
                  <a:lnTo>
                    <a:pt x="84" y="78"/>
                  </a:lnTo>
                  <a:lnTo>
                    <a:pt x="72" y="80"/>
                  </a:lnTo>
                  <a:lnTo>
                    <a:pt x="60" y="84"/>
                  </a:lnTo>
                  <a:lnTo>
                    <a:pt x="52" y="92"/>
                  </a:lnTo>
                  <a:lnTo>
                    <a:pt x="44" y="104"/>
                  </a:lnTo>
                  <a:lnTo>
                    <a:pt x="28" y="98"/>
                  </a:lnTo>
                  <a:lnTo>
                    <a:pt x="28" y="98"/>
                  </a:lnTo>
                  <a:lnTo>
                    <a:pt x="24" y="96"/>
                  </a:lnTo>
                  <a:lnTo>
                    <a:pt x="20" y="98"/>
                  </a:lnTo>
                  <a:lnTo>
                    <a:pt x="20" y="98"/>
                  </a:lnTo>
                  <a:lnTo>
                    <a:pt x="18" y="102"/>
                  </a:lnTo>
                  <a:lnTo>
                    <a:pt x="16" y="106"/>
                  </a:lnTo>
                  <a:lnTo>
                    <a:pt x="16" y="162"/>
                  </a:lnTo>
                  <a:lnTo>
                    <a:pt x="16" y="162"/>
                  </a:lnTo>
                  <a:lnTo>
                    <a:pt x="16" y="162"/>
                  </a:lnTo>
                  <a:lnTo>
                    <a:pt x="16" y="162"/>
                  </a:lnTo>
                  <a:lnTo>
                    <a:pt x="10" y="164"/>
                  </a:lnTo>
                  <a:lnTo>
                    <a:pt x="4" y="168"/>
                  </a:lnTo>
                  <a:lnTo>
                    <a:pt x="2" y="172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" y="186"/>
                  </a:lnTo>
                  <a:lnTo>
                    <a:pt x="4" y="192"/>
                  </a:lnTo>
                  <a:lnTo>
                    <a:pt x="10" y="194"/>
                  </a:lnTo>
                  <a:lnTo>
                    <a:pt x="16" y="196"/>
                  </a:lnTo>
                  <a:lnTo>
                    <a:pt x="16" y="196"/>
                  </a:lnTo>
                  <a:lnTo>
                    <a:pt x="16" y="196"/>
                  </a:lnTo>
                  <a:lnTo>
                    <a:pt x="16" y="228"/>
                  </a:lnTo>
                  <a:lnTo>
                    <a:pt x="16" y="228"/>
                  </a:lnTo>
                  <a:lnTo>
                    <a:pt x="18" y="234"/>
                  </a:lnTo>
                  <a:lnTo>
                    <a:pt x="22" y="236"/>
                  </a:lnTo>
                  <a:lnTo>
                    <a:pt x="74" y="256"/>
                  </a:lnTo>
                  <a:lnTo>
                    <a:pt x="74" y="388"/>
                  </a:lnTo>
                  <a:lnTo>
                    <a:pt x="74" y="388"/>
                  </a:lnTo>
                  <a:lnTo>
                    <a:pt x="76" y="396"/>
                  </a:lnTo>
                  <a:lnTo>
                    <a:pt x="80" y="402"/>
                  </a:lnTo>
                  <a:lnTo>
                    <a:pt x="86" y="406"/>
                  </a:lnTo>
                  <a:lnTo>
                    <a:pt x="94" y="408"/>
                  </a:lnTo>
                  <a:lnTo>
                    <a:pt x="94" y="408"/>
                  </a:lnTo>
                  <a:lnTo>
                    <a:pt x="102" y="406"/>
                  </a:lnTo>
                  <a:lnTo>
                    <a:pt x="108" y="402"/>
                  </a:lnTo>
                  <a:lnTo>
                    <a:pt x="112" y="396"/>
                  </a:lnTo>
                  <a:lnTo>
                    <a:pt x="114" y="388"/>
                  </a:lnTo>
                  <a:lnTo>
                    <a:pt x="114" y="270"/>
                  </a:lnTo>
                  <a:lnTo>
                    <a:pt x="118" y="272"/>
                  </a:lnTo>
                  <a:lnTo>
                    <a:pt x="118" y="272"/>
                  </a:lnTo>
                  <a:lnTo>
                    <a:pt x="122" y="274"/>
                  </a:lnTo>
                  <a:lnTo>
                    <a:pt x="122" y="274"/>
                  </a:lnTo>
                  <a:lnTo>
                    <a:pt x="124" y="272"/>
                  </a:lnTo>
                  <a:lnTo>
                    <a:pt x="124" y="272"/>
                  </a:lnTo>
                  <a:lnTo>
                    <a:pt x="130" y="270"/>
                  </a:lnTo>
                  <a:lnTo>
                    <a:pt x="130" y="388"/>
                  </a:lnTo>
                  <a:lnTo>
                    <a:pt x="130" y="388"/>
                  </a:lnTo>
                  <a:lnTo>
                    <a:pt x="132" y="396"/>
                  </a:lnTo>
                  <a:lnTo>
                    <a:pt x="136" y="402"/>
                  </a:lnTo>
                  <a:lnTo>
                    <a:pt x="142" y="406"/>
                  </a:lnTo>
                  <a:lnTo>
                    <a:pt x="150" y="408"/>
                  </a:lnTo>
                  <a:lnTo>
                    <a:pt x="150" y="408"/>
                  </a:lnTo>
                  <a:lnTo>
                    <a:pt x="158" y="406"/>
                  </a:lnTo>
                  <a:lnTo>
                    <a:pt x="164" y="402"/>
                  </a:lnTo>
                  <a:lnTo>
                    <a:pt x="168" y="396"/>
                  </a:lnTo>
                  <a:lnTo>
                    <a:pt x="170" y="388"/>
                  </a:lnTo>
                  <a:lnTo>
                    <a:pt x="170" y="256"/>
                  </a:lnTo>
                  <a:lnTo>
                    <a:pt x="222" y="236"/>
                  </a:lnTo>
                  <a:lnTo>
                    <a:pt x="222" y="236"/>
                  </a:lnTo>
                  <a:lnTo>
                    <a:pt x="226" y="234"/>
                  </a:lnTo>
                  <a:lnTo>
                    <a:pt x="226" y="228"/>
                  </a:lnTo>
                  <a:lnTo>
                    <a:pt x="226" y="196"/>
                  </a:lnTo>
                  <a:lnTo>
                    <a:pt x="226" y="196"/>
                  </a:lnTo>
                  <a:lnTo>
                    <a:pt x="226" y="196"/>
                  </a:lnTo>
                  <a:lnTo>
                    <a:pt x="226" y="196"/>
                  </a:lnTo>
                  <a:lnTo>
                    <a:pt x="234" y="194"/>
                  </a:lnTo>
                  <a:lnTo>
                    <a:pt x="238" y="192"/>
                  </a:lnTo>
                  <a:lnTo>
                    <a:pt x="242" y="186"/>
                  </a:lnTo>
                  <a:lnTo>
                    <a:pt x="244" y="180"/>
                  </a:lnTo>
                  <a:lnTo>
                    <a:pt x="244" y="180"/>
                  </a:lnTo>
                  <a:lnTo>
                    <a:pt x="242" y="172"/>
                  </a:lnTo>
                  <a:lnTo>
                    <a:pt x="238" y="168"/>
                  </a:lnTo>
                  <a:lnTo>
                    <a:pt x="234" y="164"/>
                  </a:lnTo>
                  <a:lnTo>
                    <a:pt x="226" y="162"/>
                  </a:lnTo>
                  <a:lnTo>
                    <a:pt x="226" y="162"/>
                  </a:lnTo>
                  <a:close/>
                  <a:moveTo>
                    <a:pt x="34" y="118"/>
                  </a:moveTo>
                  <a:lnTo>
                    <a:pt x="114" y="148"/>
                  </a:lnTo>
                  <a:lnTo>
                    <a:pt x="114" y="252"/>
                  </a:lnTo>
                  <a:lnTo>
                    <a:pt x="34" y="222"/>
                  </a:lnTo>
                  <a:lnTo>
                    <a:pt x="34" y="118"/>
                  </a:lnTo>
                  <a:close/>
                  <a:moveTo>
                    <a:pt x="210" y="222"/>
                  </a:moveTo>
                  <a:lnTo>
                    <a:pt x="130" y="252"/>
                  </a:lnTo>
                  <a:lnTo>
                    <a:pt x="130" y="148"/>
                  </a:lnTo>
                  <a:lnTo>
                    <a:pt x="210" y="118"/>
                  </a:lnTo>
                  <a:lnTo>
                    <a:pt x="210" y="222"/>
                  </a:lnTo>
                  <a:close/>
                  <a:moveTo>
                    <a:pt x="88" y="36"/>
                  </a:moveTo>
                  <a:lnTo>
                    <a:pt x="88" y="36"/>
                  </a:lnTo>
                  <a:lnTo>
                    <a:pt x="88" y="28"/>
                  </a:lnTo>
                  <a:lnTo>
                    <a:pt x="90" y="22"/>
                  </a:lnTo>
                  <a:lnTo>
                    <a:pt x="94" y="16"/>
                  </a:lnTo>
                  <a:lnTo>
                    <a:pt x="98" y="10"/>
                  </a:lnTo>
                  <a:lnTo>
                    <a:pt x="102" y="6"/>
                  </a:lnTo>
                  <a:lnTo>
                    <a:pt x="108" y="4"/>
                  </a:lnTo>
                  <a:lnTo>
                    <a:pt x="114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8" y="2"/>
                  </a:lnTo>
                  <a:lnTo>
                    <a:pt x="136" y="4"/>
                  </a:lnTo>
                  <a:lnTo>
                    <a:pt x="142" y="6"/>
                  </a:lnTo>
                  <a:lnTo>
                    <a:pt x="146" y="10"/>
                  </a:lnTo>
                  <a:lnTo>
                    <a:pt x="150" y="16"/>
                  </a:lnTo>
                  <a:lnTo>
                    <a:pt x="154" y="22"/>
                  </a:lnTo>
                  <a:lnTo>
                    <a:pt x="156" y="28"/>
                  </a:lnTo>
                  <a:lnTo>
                    <a:pt x="156" y="36"/>
                  </a:lnTo>
                  <a:lnTo>
                    <a:pt x="156" y="36"/>
                  </a:lnTo>
                  <a:lnTo>
                    <a:pt x="156" y="42"/>
                  </a:lnTo>
                  <a:lnTo>
                    <a:pt x="154" y="48"/>
                  </a:lnTo>
                  <a:lnTo>
                    <a:pt x="150" y="54"/>
                  </a:lnTo>
                  <a:lnTo>
                    <a:pt x="146" y="60"/>
                  </a:lnTo>
                  <a:lnTo>
                    <a:pt x="142" y="64"/>
                  </a:lnTo>
                  <a:lnTo>
                    <a:pt x="136" y="68"/>
                  </a:lnTo>
                  <a:lnTo>
                    <a:pt x="128" y="70"/>
                  </a:lnTo>
                  <a:lnTo>
                    <a:pt x="122" y="70"/>
                  </a:lnTo>
                  <a:lnTo>
                    <a:pt x="122" y="70"/>
                  </a:lnTo>
                  <a:lnTo>
                    <a:pt x="114" y="70"/>
                  </a:lnTo>
                  <a:lnTo>
                    <a:pt x="108" y="68"/>
                  </a:lnTo>
                  <a:lnTo>
                    <a:pt x="102" y="64"/>
                  </a:lnTo>
                  <a:lnTo>
                    <a:pt x="98" y="60"/>
                  </a:lnTo>
                  <a:lnTo>
                    <a:pt x="94" y="54"/>
                  </a:lnTo>
                  <a:lnTo>
                    <a:pt x="90" y="48"/>
                  </a:lnTo>
                  <a:lnTo>
                    <a:pt x="88" y="42"/>
                  </a:lnTo>
                  <a:lnTo>
                    <a:pt x="88" y="36"/>
                  </a:lnTo>
                  <a:lnTo>
                    <a:pt x="88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630240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34"/>
            <a:ext cx="11002893" cy="1042245"/>
          </a:xfr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Times New Roman"/>
              </a:rPr>
              <a:t>Focus on Citizen Centricity and Governance Reforms</a:t>
            </a:r>
            <a:endParaRPr lang="en-GB" sz="2000" i="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659899F4-B901-44B9-9049-76CD2DE6D651}"/>
              </a:ext>
            </a:extLst>
          </p:cNvPr>
          <p:cNvGrpSpPr/>
          <p:nvPr/>
        </p:nvGrpSpPr>
        <p:grpSpPr>
          <a:xfrm>
            <a:off x="4308030" y="1541018"/>
            <a:ext cx="4203150" cy="4388460"/>
            <a:chOff x="2984501" y="1762125"/>
            <a:chExt cx="3175000" cy="333375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9" name="Freeform 5">
              <a:extLst>
                <a:ext uri="{FF2B5EF4-FFF2-40B4-BE49-F238E27FC236}">
                  <a16:creationId xmlns:a16="http://schemas.microsoft.com/office/drawing/2014/main" xmlns="" id="{BD4C13B4-6122-4E73-9963-FA26C3C5E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501" y="2657475"/>
              <a:ext cx="1006475" cy="1749425"/>
            </a:xfrm>
            <a:custGeom>
              <a:avLst/>
              <a:gdLst>
                <a:gd name="T0" fmla="*/ 167 w 267"/>
                <a:gd name="T1" fmla="*/ 465 h 465"/>
                <a:gd name="T2" fmla="*/ 20 w 267"/>
                <a:gd name="T3" fmla="*/ 289 h 465"/>
                <a:gd name="T4" fmla="*/ 267 w 267"/>
                <a:gd name="T5" fmla="*/ 0 h 465"/>
                <a:gd name="T6" fmla="*/ 143 w 267"/>
                <a:gd name="T7" fmla="*/ 250 h 465"/>
                <a:gd name="T8" fmla="*/ 167 w 267"/>
                <a:gd name="T9" fmla="*/ 465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7" h="465">
                  <a:moveTo>
                    <a:pt x="167" y="465"/>
                  </a:moveTo>
                  <a:cubicBezTo>
                    <a:pt x="167" y="465"/>
                    <a:pt x="37" y="424"/>
                    <a:pt x="20" y="289"/>
                  </a:cubicBezTo>
                  <a:cubicBezTo>
                    <a:pt x="0" y="123"/>
                    <a:pt x="267" y="0"/>
                    <a:pt x="267" y="0"/>
                  </a:cubicBezTo>
                  <a:cubicBezTo>
                    <a:pt x="267" y="0"/>
                    <a:pt x="158" y="136"/>
                    <a:pt x="143" y="250"/>
                  </a:cubicBezTo>
                  <a:cubicBezTo>
                    <a:pt x="126" y="376"/>
                    <a:pt x="167" y="465"/>
                    <a:pt x="167" y="465"/>
                  </a:cubicBezTo>
                  <a:close/>
                </a:path>
              </a:pathLst>
            </a:custGeom>
            <a:solidFill>
              <a:srgbClr val="FEBF8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xmlns="" id="{BA4A1422-79EC-4A81-ACB5-F1D5C5D2B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138" y="1901825"/>
              <a:ext cx="1817688" cy="1189038"/>
            </a:xfrm>
            <a:custGeom>
              <a:avLst/>
              <a:gdLst>
                <a:gd name="T0" fmla="*/ 30 w 483"/>
                <a:gd name="T1" fmla="*/ 316 h 316"/>
                <a:gd name="T2" fmla="*/ 109 w 483"/>
                <a:gd name="T3" fmla="*/ 100 h 316"/>
                <a:gd name="T4" fmla="*/ 483 w 483"/>
                <a:gd name="T5" fmla="*/ 170 h 316"/>
                <a:gd name="T6" fmla="*/ 204 w 483"/>
                <a:gd name="T7" fmla="*/ 187 h 316"/>
                <a:gd name="T8" fmla="*/ 30 w 483"/>
                <a:gd name="T9" fmla="*/ 31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3" h="316">
                  <a:moveTo>
                    <a:pt x="30" y="316"/>
                  </a:moveTo>
                  <a:cubicBezTo>
                    <a:pt x="30" y="316"/>
                    <a:pt x="0" y="183"/>
                    <a:pt x="109" y="100"/>
                  </a:cubicBezTo>
                  <a:cubicBezTo>
                    <a:pt x="243" y="0"/>
                    <a:pt x="483" y="170"/>
                    <a:pt x="483" y="170"/>
                  </a:cubicBezTo>
                  <a:cubicBezTo>
                    <a:pt x="483" y="170"/>
                    <a:pt x="310" y="143"/>
                    <a:pt x="204" y="187"/>
                  </a:cubicBezTo>
                  <a:cubicBezTo>
                    <a:pt x="87" y="235"/>
                    <a:pt x="30" y="316"/>
                    <a:pt x="30" y="316"/>
                  </a:cubicBezTo>
                  <a:close/>
                </a:path>
              </a:pathLst>
            </a:custGeom>
            <a:solidFill>
              <a:srgbClr val="FFC83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xmlns="" id="{7E2B95B2-C1C5-4381-AAD4-753ABC7DD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0526" y="1762125"/>
              <a:ext cx="1431925" cy="1550988"/>
            </a:xfrm>
            <a:custGeom>
              <a:avLst/>
              <a:gdLst>
                <a:gd name="T0" fmla="*/ 0 w 380"/>
                <a:gd name="T1" fmla="*/ 92 h 412"/>
                <a:gd name="T2" fmla="*/ 227 w 380"/>
                <a:gd name="T3" fmla="*/ 53 h 412"/>
                <a:gd name="T4" fmla="*/ 354 w 380"/>
                <a:gd name="T5" fmla="*/ 412 h 412"/>
                <a:gd name="T6" fmla="*/ 199 w 380"/>
                <a:gd name="T7" fmla="*/ 179 h 412"/>
                <a:gd name="T8" fmla="*/ 0 w 380"/>
                <a:gd name="T9" fmla="*/ 92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" h="412">
                  <a:moveTo>
                    <a:pt x="0" y="92"/>
                  </a:moveTo>
                  <a:cubicBezTo>
                    <a:pt x="0" y="92"/>
                    <a:pt x="101" y="0"/>
                    <a:pt x="227" y="53"/>
                  </a:cubicBezTo>
                  <a:cubicBezTo>
                    <a:pt x="380" y="119"/>
                    <a:pt x="354" y="412"/>
                    <a:pt x="354" y="412"/>
                  </a:cubicBezTo>
                  <a:cubicBezTo>
                    <a:pt x="354" y="412"/>
                    <a:pt x="290" y="249"/>
                    <a:pt x="199" y="179"/>
                  </a:cubicBezTo>
                  <a:cubicBezTo>
                    <a:pt x="99" y="102"/>
                    <a:pt x="0" y="92"/>
                    <a:pt x="0" y="92"/>
                  </a:cubicBezTo>
                  <a:close/>
                </a:path>
              </a:pathLst>
            </a:custGeom>
            <a:solidFill>
              <a:srgbClr val="ED7D3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xmlns="" id="{05DE7A64-753A-479C-B4CD-6F586256D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3026" y="2451100"/>
              <a:ext cx="1006475" cy="1749425"/>
            </a:xfrm>
            <a:custGeom>
              <a:avLst/>
              <a:gdLst>
                <a:gd name="T0" fmla="*/ 100 w 267"/>
                <a:gd name="T1" fmla="*/ 0 h 465"/>
                <a:gd name="T2" fmla="*/ 247 w 267"/>
                <a:gd name="T3" fmla="*/ 176 h 465"/>
                <a:gd name="T4" fmla="*/ 0 w 267"/>
                <a:gd name="T5" fmla="*/ 465 h 465"/>
                <a:gd name="T6" fmla="*/ 124 w 267"/>
                <a:gd name="T7" fmla="*/ 215 h 465"/>
                <a:gd name="T8" fmla="*/ 100 w 267"/>
                <a:gd name="T9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7" h="465">
                  <a:moveTo>
                    <a:pt x="100" y="0"/>
                  </a:moveTo>
                  <a:cubicBezTo>
                    <a:pt x="100" y="0"/>
                    <a:pt x="230" y="41"/>
                    <a:pt x="247" y="176"/>
                  </a:cubicBezTo>
                  <a:cubicBezTo>
                    <a:pt x="267" y="342"/>
                    <a:pt x="0" y="465"/>
                    <a:pt x="0" y="465"/>
                  </a:cubicBezTo>
                  <a:cubicBezTo>
                    <a:pt x="0" y="465"/>
                    <a:pt x="109" y="329"/>
                    <a:pt x="124" y="215"/>
                  </a:cubicBezTo>
                  <a:cubicBezTo>
                    <a:pt x="141" y="89"/>
                    <a:pt x="100" y="0"/>
                    <a:pt x="100" y="0"/>
                  </a:cubicBezTo>
                  <a:close/>
                </a:path>
              </a:pathLst>
            </a:custGeom>
            <a:solidFill>
              <a:srgbClr val="D63E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xmlns="" id="{92D976D1-5643-41E9-AB6C-B37939319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176" y="3767138"/>
              <a:ext cx="1817688" cy="1189038"/>
            </a:xfrm>
            <a:custGeom>
              <a:avLst/>
              <a:gdLst>
                <a:gd name="T0" fmla="*/ 453 w 483"/>
                <a:gd name="T1" fmla="*/ 0 h 316"/>
                <a:gd name="T2" fmla="*/ 374 w 483"/>
                <a:gd name="T3" fmla="*/ 216 h 316"/>
                <a:gd name="T4" fmla="*/ 0 w 483"/>
                <a:gd name="T5" fmla="*/ 146 h 316"/>
                <a:gd name="T6" fmla="*/ 279 w 483"/>
                <a:gd name="T7" fmla="*/ 129 h 316"/>
                <a:gd name="T8" fmla="*/ 453 w 483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3" h="316">
                  <a:moveTo>
                    <a:pt x="453" y="0"/>
                  </a:moveTo>
                  <a:cubicBezTo>
                    <a:pt x="453" y="0"/>
                    <a:pt x="483" y="133"/>
                    <a:pt x="374" y="216"/>
                  </a:cubicBezTo>
                  <a:cubicBezTo>
                    <a:pt x="241" y="316"/>
                    <a:pt x="0" y="146"/>
                    <a:pt x="0" y="146"/>
                  </a:cubicBezTo>
                  <a:cubicBezTo>
                    <a:pt x="0" y="146"/>
                    <a:pt x="173" y="173"/>
                    <a:pt x="279" y="129"/>
                  </a:cubicBezTo>
                  <a:cubicBezTo>
                    <a:pt x="396" y="81"/>
                    <a:pt x="453" y="0"/>
                    <a:pt x="453" y="0"/>
                  </a:cubicBezTo>
                  <a:close/>
                </a:path>
              </a:pathLst>
            </a:custGeom>
            <a:solidFill>
              <a:srgbClr val="016AA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xmlns="" id="{A0CA4089-5E3F-4641-8448-F0B7AB3A1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1" y="3544888"/>
              <a:ext cx="1431925" cy="1550988"/>
            </a:xfrm>
            <a:custGeom>
              <a:avLst/>
              <a:gdLst>
                <a:gd name="T0" fmla="*/ 380 w 380"/>
                <a:gd name="T1" fmla="*/ 320 h 412"/>
                <a:gd name="T2" fmla="*/ 153 w 380"/>
                <a:gd name="T3" fmla="*/ 359 h 412"/>
                <a:gd name="T4" fmla="*/ 27 w 380"/>
                <a:gd name="T5" fmla="*/ 0 h 412"/>
                <a:gd name="T6" fmla="*/ 181 w 380"/>
                <a:gd name="T7" fmla="*/ 233 h 412"/>
                <a:gd name="T8" fmla="*/ 380 w 380"/>
                <a:gd name="T9" fmla="*/ 32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" h="412">
                  <a:moveTo>
                    <a:pt x="380" y="320"/>
                  </a:moveTo>
                  <a:cubicBezTo>
                    <a:pt x="380" y="320"/>
                    <a:pt x="279" y="412"/>
                    <a:pt x="153" y="359"/>
                  </a:cubicBezTo>
                  <a:cubicBezTo>
                    <a:pt x="0" y="293"/>
                    <a:pt x="27" y="0"/>
                    <a:pt x="27" y="0"/>
                  </a:cubicBezTo>
                  <a:cubicBezTo>
                    <a:pt x="27" y="0"/>
                    <a:pt x="90" y="163"/>
                    <a:pt x="181" y="233"/>
                  </a:cubicBezTo>
                  <a:cubicBezTo>
                    <a:pt x="282" y="310"/>
                    <a:pt x="380" y="320"/>
                    <a:pt x="380" y="320"/>
                  </a:cubicBezTo>
                  <a:close/>
                </a:path>
              </a:pathLst>
            </a:custGeom>
            <a:solidFill>
              <a:srgbClr val="7ACCA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01C3768C-7AB3-44D9-AEBE-AD0C63F62B6F}"/>
              </a:ext>
            </a:extLst>
          </p:cNvPr>
          <p:cNvSpPr txBox="1"/>
          <p:nvPr/>
        </p:nvSpPr>
        <p:spPr>
          <a:xfrm>
            <a:off x="2499962" y="1804244"/>
            <a:ext cx="2072800" cy="511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Being respectful and sensitive to citizen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DD1B68D0-EB90-4407-AB7F-C03ED3477BB4}"/>
              </a:ext>
            </a:extLst>
          </p:cNvPr>
          <p:cNvSpPr txBox="1"/>
          <p:nvPr/>
        </p:nvSpPr>
        <p:spPr>
          <a:xfrm>
            <a:off x="2604500" y="3661413"/>
            <a:ext cx="1729815" cy="511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Integrated &amp; seamless delivery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0C8C9E3B-6555-4665-A286-2E5206634395}"/>
              </a:ext>
            </a:extLst>
          </p:cNvPr>
          <p:cNvSpPr txBox="1"/>
          <p:nvPr/>
        </p:nvSpPr>
        <p:spPr>
          <a:xfrm>
            <a:off x="3171449" y="5417756"/>
            <a:ext cx="2067393" cy="511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Capacity at the cutting edge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D3B3FDA7-35B1-4770-82EF-712FC94DCB6F}"/>
              </a:ext>
            </a:extLst>
          </p:cNvPr>
          <p:cNvSpPr txBox="1"/>
          <p:nvPr/>
        </p:nvSpPr>
        <p:spPr>
          <a:xfrm>
            <a:off x="7740034" y="1667620"/>
            <a:ext cx="2406303" cy="511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Competence for high  quality of service delivery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1A073AEF-C6E7-40FE-8631-8494EC73DB14}"/>
              </a:ext>
            </a:extLst>
          </p:cNvPr>
          <p:cNvSpPr txBox="1"/>
          <p:nvPr/>
        </p:nvSpPr>
        <p:spPr>
          <a:xfrm>
            <a:off x="8648121" y="3276687"/>
            <a:ext cx="1703121" cy="511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Closing the citizen feedback loop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D56B3B3E-90B3-4DBB-83BD-3C57168A7742}"/>
              </a:ext>
            </a:extLst>
          </p:cNvPr>
          <p:cNvSpPr txBox="1"/>
          <p:nvPr/>
        </p:nvSpPr>
        <p:spPr>
          <a:xfrm>
            <a:off x="7966686" y="5283340"/>
            <a:ext cx="1703121" cy="511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Delivery based on roles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FAB37C35-38D3-44B2-B00C-50AE1067D7DF}"/>
              </a:ext>
            </a:extLst>
          </p:cNvPr>
          <p:cNvSpPr txBox="1"/>
          <p:nvPr/>
        </p:nvSpPr>
        <p:spPr>
          <a:xfrm>
            <a:off x="4931219" y="3823865"/>
            <a:ext cx="3103907" cy="287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lang="en-US" b="1" i="1" kern="0" dirty="0">
                <a:solidFill>
                  <a:prstClr val="black"/>
                </a:solidFill>
                <a:latin typeface="+mj-lt"/>
              </a:rPr>
              <a:t>Citizen at Centre</a:t>
            </a:r>
            <a:endParaRPr kumimoji="0" lang="en-US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47113" name="Picture 9" descr="quality Icon 3266335">
            <a:extLst>
              <a:ext uri="{FF2B5EF4-FFF2-40B4-BE49-F238E27FC236}">
                <a16:creationId xmlns:a16="http://schemas.microsoft.com/office/drawing/2014/main" xmlns="" id="{BD66CD87-F419-4F40-AD09-C043AFBCB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702" y="1979144"/>
            <a:ext cx="394045" cy="41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15" name="Picture 11" descr="feedback Icon 651868">
            <a:extLst>
              <a:ext uri="{FF2B5EF4-FFF2-40B4-BE49-F238E27FC236}">
                <a16:creationId xmlns:a16="http://schemas.microsoft.com/office/drawing/2014/main" xmlns="" id="{8BC8E392-0AAF-49DA-9EA7-C0A9F238F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736" y="3384953"/>
            <a:ext cx="394045" cy="41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 4860">
            <a:extLst>
              <a:ext uri="{FF2B5EF4-FFF2-40B4-BE49-F238E27FC236}">
                <a16:creationId xmlns:a16="http://schemas.microsoft.com/office/drawing/2014/main" xmlns="" id="{D012EF1B-13AF-4FBB-BB28-792744E4D046}"/>
              </a:ext>
            </a:extLst>
          </p:cNvPr>
          <p:cNvSpPr>
            <a:spLocks noEditPoints="1"/>
          </p:cNvSpPr>
          <p:nvPr/>
        </p:nvSpPr>
        <p:spPr bwMode="auto">
          <a:xfrm>
            <a:off x="7348163" y="4850702"/>
            <a:ext cx="328371" cy="411418"/>
          </a:xfrm>
          <a:custGeom>
            <a:avLst/>
            <a:gdLst>
              <a:gd name="T0" fmla="*/ 260 w 282"/>
              <a:gd name="T1" fmla="*/ 364 h 402"/>
              <a:gd name="T2" fmla="*/ 196 w 282"/>
              <a:gd name="T3" fmla="*/ 314 h 402"/>
              <a:gd name="T4" fmla="*/ 200 w 282"/>
              <a:gd name="T5" fmla="*/ 394 h 402"/>
              <a:gd name="T6" fmla="*/ 142 w 282"/>
              <a:gd name="T7" fmla="*/ 402 h 402"/>
              <a:gd name="T8" fmla="*/ 102 w 282"/>
              <a:gd name="T9" fmla="*/ 398 h 402"/>
              <a:gd name="T10" fmla="*/ 86 w 282"/>
              <a:gd name="T11" fmla="*/ 314 h 402"/>
              <a:gd name="T12" fmla="*/ 46 w 282"/>
              <a:gd name="T13" fmla="*/ 378 h 402"/>
              <a:gd name="T14" fmla="*/ 20 w 282"/>
              <a:gd name="T15" fmla="*/ 282 h 402"/>
              <a:gd name="T16" fmla="*/ 30 w 282"/>
              <a:gd name="T17" fmla="*/ 264 h 402"/>
              <a:gd name="T18" fmla="*/ 56 w 282"/>
              <a:gd name="T19" fmla="*/ 236 h 402"/>
              <a:gd name="T20" fmla="*/ 98 w 282"/>
              <a:gd name="T21" fmla="*/ 224 h 402"/>
              <a:gd name="T22" fmla="*/ 200 w 282"/>
              <a:gd name="T23" fmla="*/ 226 h 402"/>
              <a:gd name="T24" fmla="*/ 238 w 282"/>
              <a:gd name="T25" fmla="*/ 244 h 402"/>
              <a:gd name="T26" fmla="*/ 258 w 282"/>
              <a:gd name="T27" fmla="*/ 272 h 402"/>
              <a:gd name="T28" fmla="*/ 142 w 282"/>
              <a:gd name="T29" fmla="*/ 96 h 402"/>
              <a:gd name="T30" fmla="*/ 118 w 282"/>
              <a:gd name="T31" fmla="*/ 100 h 402"/>
              <a:gd name="T32" fmla="*/ 94 w 282"/>
              <a:gd name="T33" fmla="*/ 120 h 402"/>
              <a:gd name="T34" fmla="*/ 84 w 282"/>
              <a:gd name="T35" fmla="*/ 154 h 402"/>
              <a:gd name="T36" fmla="*/ 88 w 282"/>
              <a:gd name="T37" fmla="*/ 176 h 402"/>
              <a:gd name="T38" fmla="*/ 108 w 282"/>
              <a:gd name="T39" fmla="*/ 202 h 402"/>
              <a:gd name="T40" fmla="*/ 142 w 282"/>
              <a:gd name="T41" fmla="*/ 212 h 402"/>
              <a:gd name="T42" fmla="*/ 164 w 282"/>
              <a:gd name="T43" fmla="*/ 206 h 402"/>
              <a:gd name="T44" fmla="*/ 190 w 282"/>
              <a:gd name="T45" fmla="*/ 186 h 402"/>
              <a:gd name="T46" fmla="*/ 200 w 282"/>
              <a:gd name="T47" fmla="*/ 154 h 402"/>
              <a:gd name="T48" fmla="*/ 194 w 282"/>
              <a:gd name="T49" fmla="*/ 130 h 402"/>
              <a:gd name="T50" fmla="*/ 174 w 282"/>
              <a:gd name="T51" fmla="*/ 106 h 402"/>
              <a:gd name="T52" fmla="*/ 142 w 282"/>
              <a:gd name="T53" fmla="*/ 96 h 402"/>
              <a:gd name="T54" fmla="*/ 142 w 282"/>
              <a:gd name="T55" fmla="*/ 0 h 402"/>
              <a:gd name="T56" fmla="*/ 180 w 282"/>
              <a:gd name="T57" fmla="*/ 20 h 402"/>
              <a:gd name="T58" fmla="*/ 196 w 282"/>
              <a:gd name="T59" fmla="*/ 102 h 402"/>
              <a:gd name="T60" fmla="*/ 172 w 282"/>
              <a:gd name="T61" fmla="*/ 84 h 402"/>
              <a:gd name="T62" fmla="*/ 142 w 282"/>
              <a:gd name="T63" fmla="*/ 78 h 402"/>
              <a:gd name="T64" fmla="*/ 98 w 282"/>
              <a:gd name="T65" fmla="*/ 92 h 402"/>
              <a:gd name="T66" fmla="*/ 58 w 282"/>
              <a:gd name="T67" fmla="*/ 42 h 402"/>
              <a:gd name="T68" fmla="*/ 112 w 282"/>
              <a:gd name="T69" fmla="*/ 0 h 402"/>
              <a:gd name="T70" fmla="*/ 114 w 282"/>
              <a:gd name="T71" fmla="*/ 44 h 402"/>
              <a:gd name="T72" fmla="*/ 122 w 282"/>
              <a:gd name="T73" fmla="*/ 50 h 402"/>
              <a:gd name="T74" fmla="*/ 134 w 282"/>
              <a:gd name="T75" fmla="*/ 62 h 402"/>
              <a:gd name="T76" fmla="*/ 138 w 282"/>
              <a:gd name="T77" fmla="*/ 68 h 402"/>
              <a:gd name="T78" fmla="*/ 144 w 282"/>
              <a:gd name="T79" fmla="*/ 68 h 402"/>
              <a:gd name="T80" fmla="*/ 150 w 282"/>
              <a:gd name="T81" fmla="*/ 62 h 402"/>
              <a:gd name="T82" fmla="*/ 162 w 282"/>
              <a:gd name="T83" fmla="*/ 50 h 402"/>
              <a:gd name="T84" fmla="*/ 168 w 282"/>
              <a:gd name="T85" fmla="*/ 44 h 402"/>
              <a:gd name="T86" fmla="*/ 168 w 282"/>
              <a:gd name="T87" fmla="*/ 38 h 402"/>
              <a:gd name="T88" fmla="*/ 162 w 282"/>
              <a:gd name="T89" fmla="*/ 34 h 402"/>
              <a:gd name="T90" fmla="*/ 150 w 282"/>
              <a:gd name="T91" fmla="*/ 22 h 402"/>
              <a:gd name="T92" fmla="*/ 144 w 282"/>
              <a:gd name="T93" fmla="*/ 14 h 402"/>
              <a:gd name="T94" fmla="*/ 138 w 282"/>
              <a:gd name="T95" fmla="*/ 14 h 402"/>
              <a:gd name="T96" fmla="*/ 134 w 282"/>
              <a:gd name="T97" fmla="*/ 22 h 402"/>
              <a:gd name="T98" fmla="*/ 122 w 282"/>
              <a:gd name="T99" fmla="*/ 34 h 402"/>
              <a:gd name="T100" fmla="*/ 114 w 282"/>
              <a:gd name="T101" fmla="*/ 38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82" h="402">
                <a:moveTo>
                  <a:pt x="282" y="346"/>
                </a:moveTo>
                <a:lnTo>
                  <a:pt x="282" y="346"/>
                </a:lnTo>
                <a:lnTo>
                  <a:pt x="260" y="364"/>
                </a:lnTo>
                <a:lnTo>
                  <a:pt x="236" y="378"/>
                </a:lnTo>
                <a:lnTo>
                  <a:pt x="218" y="314"/>
                </a:lnTo>
                <a:lnTo>
                  <a:pt x="196" y="314"/>
                </a:lnTo>
                <a:lnTo>
                  <a:pt x="218" y="388"/>
                </a:lnTo>
                <a:lnTo>
                  <a:pt x="218" y="388"/>
                </a:lnTo>
                <a:lnTo>
                  <a:pt x="200" y="394"/>
                </a:lnTo>
                <a:lnTo>
                  <a:pt x="180" y="398"/>
                </a:lnTo>
                <a:lnTo>
                  <a:pt x="162" y="402"/>
                </a:lnTo>
                <a:lnTo>
                  <a:pt x="142" y="402"/>
                </a:lnTo>
                <a:lnTo>
                  <a:pt x="142" y="402"/>
                </a:lnTo>
                <a:lnTo>
                  <a:pt x="122" y="402"/>
                </a:lnTo>
                <a:lnTo>
                  <a:pt x="102" y="398"/>
                </a:lnTo>
                <a:lnTo>
                  <a:pt x="82" y="394"/>
                </a:lnTo>
                <a:lnTo>
                  <a:pt x="64" y="388"/>
                </a:lnTo>
                <a:lnTo>
                  <a:pt x="86" y="314"/>
                </a:lnTo>
                <a:lnTo>
                  <a:pt x="66" y="314"/>
                </a:lnTo>
                <a:lnTo>
                  <a:pt x="46" y="378"/>
                </a:lnTo>
                <a:lnTo>
                  <a:pt x="46" y="378"/>
                </a:lnTo>
                <a:lnTo>
                  <a:pt x="22" y="364"/>
                </a:lnTo>
                <a:lnTo>
                  <a:pt x="0" y="348"/>
                </a:lnTo>
                <a:lnTo>
                  <a:pt x="20" y="282"/>
                </a:lnTo>
                <a:lnTo>
                  <a:pt x="20" y="282"/>
                </a:lnTo>
                <a:lnTo>
                  <a:pt x="24" y="272"/>
                </a:lnTo>
                <a:lnTo>
                  <a:pt x="30" y="264"/>
                </a:lnTo>
                <a:lnTo>
                  <a:pt x="36" y="254"/>
                </a:lnTo>
                <a:lnTo>
                  <a:pt x="44" y="244"/>
                </a:lnTo>
                <a:lnTo>
                  <a:pt x="56" y="236"/>
                </a:lnTo>
                <a:lnTo>
                  <a:pt x="68" y="230"/>
                </a:lnTo>
                <a:lnTo>
                  <a:pt x="82" y="226"/>
                </a:lnTo>
                <a:lnTo>
                  <a:pt x="98" y="224"/>
                </a:lnTo>
                <a:lnTo>
                  <a:pt x="184" y="224"/>
                </a:lnTo>
                <a:lnTo>
                  <a:pt x="184" y="224"/>
                </a:lnTo>
                <a:lnTo>
                  <a:pt x="200" y="226"/>
                </a:lnTo>
                <a:lnTo>
                  <a:pt x="214" y="230"/>
                </a:lnTo>
                <a:lnTo>
                  <a:pt x="226" y="236"/>
                </a:lnTo>
                <a:lnTo>
                  <a:pt x="238" y="244"/>
                </a:lnTo>
                <a:lnTo>
                  <a:pt x="246" y="254"/>
                </a:lnTo>
                <a:lnTo>
                  <a:pt x="254" y="264"/>
                </a:lnTo>
                <a:lnTo>
                  <a:pt x="258" y="272"/>
                </a:lnTo>
                <a:lnTo>
                  <a:pt x="262" y="282"/>
                </a:lnTo>
                <a:lnTo>
                  <a:pt x="282" y="346"/>
                </a:lnTo>
                <a:close/>
                <a:moveTo>
                  <a:pt x="142" y="96"/>
                </a:moveTo>
                <a:lnTo>
                  <a:pt x="142" y="96"/>
                </a:lnTo>
                <a:lnTo>
                  <a:pt x="130" y="96"/>
                </a:lnTo>
                <a:lnTo>
                  <a:pt x="118" y="100"/>
                </a:lnTo>
                <a:lnTo>
                  <a:pt x="108" y="106"/>
                </a:lnTo>
                <a:lnTo>
                  <a:pt x="100" y="112"/>
                </a:lnTo>
                <a:lnTo>
                  <a:pt x="94" y="120"/>
                </a:lnTo>
                <a:lnTo>
                  <a:pt x="88" y="130"/>
                </a:lnTo>
                <a:lnTo>
                  <a:pt x="84" y="142"/>
                </a:lnTo>
                <a:lnTo>
                  <a:pt x="84" y="154"/>
                </a:lnTo>
                <a:lnTo>
                  <a:pt x="84" y="154"/>
                </a:lnTo>
                <a:lnTo>
                  <a:pt x="84" y="164"/>
                </a:lnTo>
                <a:lnTo>
                  <a:pt x="88" y="176"/>
                </a:lnTo>
                <a:lnTo>
                  <a:pt x="94" y="186"/>
                </a:lnTo>
                <a:lnTo>
                  <a:pt x="100" y="194"/>
                </a:lnTo>
                <a:lnTo>
                  <a:pt x="108" y="202"/>
                </a:lnTo>
                <a:lnTo>
                  <a:pt x="118" y="206"/>
                </a:lnTo>
                <a:lnTo>
                  <a:pt x="130" y="210"/>
                </a:lnTo>
                <a:lnTo>
                  <a:pt x="142" y="212"/>
                </a:lnTo>
                <a:lnTo>
                  <a:pt x="142" y="212"/>
                </a:lnTo>
                <a:lnTo>
                  <a:pt x="152" y="210"/>
                </a:lnTo>
                <a:lnTo>
                  <a:pt x="164" y="206"/>
                </a:lnTo>
                <a:lnTo>
                  <a:pt x="174" y="202"/>
                </a:lnTo>
                <a:lnTo>
                  <a:pt x="182" y="194"/>
                </a:lnTo>
                <a:lnTo>
                  <a:pt x="190" y="186"/>
                </a:lnTo>
                <a:lnTo>
                  <a:pt x="194" y="176"/>
                </a:lnTo>
                <a:lnTo>
                  <a:pt x="198" y="164"/>
                </a:lnTo>
                <a:lnTo>
                  <a:pt x="200" y="154"/>
                </a:lnTo>
                <a:lnTo>
                  <a:pt x="200" y="154"/>
                </a:lnTo>
                <a:lnTo>
                  <a:pt x="198" y="142"/>
                </a:lnTo>
                <a:lnTo>
                  <a:pt x="194" y="130"/>
                </a:lnTo>
                <a:lnTo>
                  <a:pt x="190" y="120"/>
                </a:lnTo>
                <a:lnTo>
                  <a:pt x="182" y="112"/>
                </a:lnTo>
                <a:lnTo>
                  <a:pt x="174" y="106"/>
                </a:lnTo>
                <a:lnTo>
                  <a:pt x="164" y="100"/>
                </a:lnTo>
                <a:lnTo>
                  <a:pt x="152" y="96"/>
                </a:lnTo>
                <a:lnTo>
                  <a:pt x="142" y="96"/>
                </a:lnTo>
                <a:lnTo>
                  <a:pt x="142" y="96"/>
                </a:lnTo>
                <a:close/>
                <a:moveTo>
                  <a:pt x="112" y="0"/>
                </a:moveTo>
                <a:lnTo>
                  <a:pt x="142" y="0"/>
                </a:lnTo>
                <a:lnTo>
                  <a:pt x="172" y="0"/>
                </a:lnTo>
                <a:lnTo>
                  <a:pt x="180" y="20"/>
                </a:lnTo>
                <a:lnTo>
                  <a:pt x="180" y="20"/>
                </a:lnTo>
                <a:lnTo>
                  <a:pt x="204" y="28"/>
                </a:lnTo>
                <a:lnTo>
                  <a:pt x="224" y="42"/>
                </a:lnTo>
                <a:lnTo>
                  <a:pt x="196" y="102"/>
                </a:lnTo>
                <a:lnTo>
                  <a:pt x="196" y="102"/>
                </a:lnTo>
                <a:lnTo>
                  <a:pt x="186" y="92"/>
                </a:lnTo>
                <a:lnTo>
                  <a:pt x="172" y="84"/>
                </a:lnTo>
                <a:lnTo>
                  <a:pt x="158" y="80"/>
                </a:lnTo>
                <a:lnTo>
                  <a:pt x="142" y="78"/>
                </a:lnTo>
                <a:lnTo>
                  <a:pt x="142" y="78"/>
                </a:lnTo>
                <a:lnTo>
                  <a:pt x="126" y="80"/>
                </a:lnTo>
                <a:lnTo>
                  <a:pt x="110" y="84"/>
                </a:lnTo>
                <a:lnTo>
                  <a:pt x="98" y="92"/>
                </a:lnTo>
                <a:lnTo>
                  <a:pt x="86" y="102"/>
                </a:lnTo>
                <a:lnTo>
                  <a:pt x="58" y="42"/>
                </a:lnTo>
                <a:lnTo>
                  <a:pt x="58" y="42"/>
                </a:lnTo>
                <a:lnTo>
                  <a:pt x="80" y="28"/>
                </a:lnTo>
                <a:lnTo>
                  <a:pt x="102" y="20"/>
                </a:lnTo>
                <a:lnTo>
                  <a:pt x="112" y="0"/>
                </a:lnTo>
                <a:close/>
                <a:moveTo>
                  <a:pt x="114" y="42"/>
                </a:moveTo>
                <a:lnTo>
                  <a:pt x="114" y="42"/>
                </a:lnTo>
                <a:lnTo>
                  <a:pt x="114" y="44"/>
                </a:lnTo>
                <a:lnTo>
                  <a:pt x="116" y="48"/>
                </a:lnTo>
                <a:lnTo>
                  <a:pt x="118" y="48"/>
                </a:lnTo>
                <a:lnTo>
                  <a:pt x="122" y="50"/>
                </a:lnTo>
                <a:lnTo>
                  <a:pt x="134" y="50"/>
                </a:lnTo>
                <a:lnTo>
                  <a:pt x="134" y="62"/>
                </a:lnTo>
                <a:lnTo>
                  <a:pt x="134" y="62"/>
                </a:lnTo>
                <a:lnTo>
                  <a:pt x="134" y="64"/>
                </a:lnTo>
                <a:lnTo>
                  <a:pt x="136" y="68"/>
                </a:lnTo>
                <a:lnTo>
                  <a:pt x="138" y="68"/>
                </a:lnTo>
                <a:lnTo>
                  <a:pt x="142" y="70"/>
                </a:lnTo>
                <a:lnTo>
                  <a:pt x="142" y="70"/>
                </a:lnTo>
                <a:lnTo>
                  <a:pt x="144" y="68"/>
                </a:lnTo>
                <a:lnTo>
                  <a:pt x="148" y="68"/>
                </a:lnTo>
                <a:lnTo>
                  <a:pt x="148" y="64"/>
                </a:lnTo>
                <a:lnTo>
                  <a:pt x="150" y="62"/>
                </a:lnTo>
                <a:lnTo>
                  <a:pt x="150" y="50"/>
                </a:lnTo>
                <a:lnTo>
                  <a:pt x="162" y="50"/>
                </a:lnTo>
                <a:lnTo>
                  <a:pt x="162" y="50"/>
                </a:lnTo>
                <a:lnTo>
                  <a:pt x="164" y="48"/>
                </a:lnTo>
                <a:lnTo>
                  <a:pt x="168" y="48"/>
                </a:lnTo>
                <a:lnTo>
                  <a:pt x="168" y="44"/>
                </a:lnTo>
                <a:lnTo>
                  <a:pt x="170" y="42"/>
                </a:lnTo>
                <a:lnTo>
                  <a:pt x="170" y="42"/>
                </a:lnTo>
                <a:lnTo>
                  <a:pt x="168" y="38"/>
                </a:lnTo>
                <a:lnTo>
                  <a:pt x="168" y="36"/>
                </a:lnTo>
                <a:lnTo>
                  <a:pt x="164" y="34"/>
                </a:lnTo>
                <a:lnTo>
                  <a:pt x="162" y="34"/>
                </a:lnTo>
                <a:lnTo>
                  <a:pt x="150" y="34"/>
                </a:lnTo>
                <a:lnTo>
                  <a:pt x="150" y="22"/>
                </a:lnTo>
                <a:lnTo>
                  <a:pt x="150" y="22"/>
                </a:lnTo>
                <a:lnTo>
                  <a:pt x="148" y="18"/>
                </a:lnTo>
                <a:lnTo>
                  <a:pt x="148" y="16"/>
                </a:lnTo>
                <a:lnTo>
                  <a:pt x="144" y="14"/>
                </a:lnTo>
                <a:lnTo>
                  <a:pt x="142" y="14"/>
                </a:lnTo>
                <a:lnTo>
                  <a:pt x="142" y="14"/>
                </a:lnTo>
                <a:lnTo>
                  <a:pt x="138" y="14"/>
                </a:lnTo>
                <a:lnTo>
                  <a:pt x="136" y="16"/>
                </a:lnTo>
                <a:lnTo>
                  <a:pt x="134" y="18"/>
                </a:lnTo>
                <a:lnTo>
                  <a:pt x="134" y="22"/>
                </a:lnTo>
                <a:lnTo>
                  <a:pt x="134" y="34"/>
                </a:lnTo>
                <a:lnTo>
                  <a:pt x="122" y="34"/>
                </a:lnTo>
                <a:lnTo>
                  <a:pt x="122" y="34"/>
                </a:lnTo>
                <a:lnTo>
                  <a:pt x="118" y="34"/>
                </a:lnTo>
                <a:lnTo>
                  <a:pt x="116" y="36"/>
                </a:lnTo>
                <a:lnTo>
                  <a:pt x="114" y="38"/>
                </a:lnTo>
                <a:lnTo>
                  <a:pt x="114" y="42"/>
                </a:lnTo>
                <a:lnTo>
                  <a:pt x="114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</p:txBody>
      </p:sp>
      <p:pic>
        <p:nvPicPr>
          <p:cNvPr id="47117" name="Picture 13" descr="initiative Icon 3216402">
            <a:extLst>
              <a:ext uri="{FF2B5EF4-FFF2-40B4-BE49-F238E27FC236}">
                <a16:creationId xmlns:a16="http://schemas.microsoft.com/office/drawing/2014/main" xmlns="" id="{D13E421B-4B82-4F3E-BA98-28F03410E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704" y="5105991"/>
            <a:ext cx="394045" cy="41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19" name="Picture 15" descr="integration Icon 1123014">
            <a:extLst>
              <a:ext uri="{FF2B5EF4-FFF2-40B4-BE49-F238E27FC236}">
                <a16:creationId xmlns:a16="http://schemas.microsoft.com/office/drawing/2014/main" xmlns="" id="{E40649DA-B8F6-4C13-B503-B0CF6F784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149" y="3795311"/>
            <a:ext cx="394045" cy="41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Freeform 4816">
            <a:extLst>
              <a:ext uri="{FF2B5EF4-FFF2-40B4-BE49-F238E27FC236}">
                <a16:creationId xmlns:a16="http://schemas.microsoft.com/office/drawing/2014/main" xmlns="" id="{213FBBF9-370B-49D0-8437-A4549527F91F}"/>
              </a:ext>
            </a:extLst>
          </p:cNvPr>
          <p:cNvSpPr>
            <a:spLocks noEditPoints="1"/>
          </p:cNvSpPr>
          <p:nvPr/>
        </p:nvSpPr>
        <p:spPr bwMode="auto">
          <a:xfrm>
            <a:off x="5106932" y="2184853"/>
            <a:ext cx="525394" cy="411418"/>
          </a:xfrm>
          <a:custGeom>
            <a:avLst/>
            <a:gdLst>
              <a:gd name="T0" fmla="*/ 294 w 396"/>
              <a:gd name="T1" fmla="*/ 80 h 342"/>
              <a:gd name="T2" fmla="*/ 206 w 396"/>
              <a:gd name="T3" fmla="*/ 196 h 342"/>
              <a:gd name="T4" fmla="*/ 190 w 396"/>
              <a:gd name="T5" fmla="*/ 196 h 342"/>
              <a:gd name="T6" fmla="*/ 102 w 396"/>
              <a:gd name="T7" fmla="*/ 80 h 342"/>
              <a:gd name="T8" fmla="*/ 98 w 396"/>
              <a:gd name="T9" fmla="*/ 44 h 342"/>
              <a:gd name="T10" fmla="*/ 130 w 396"/>
              <a:gd name="T11" fmla="*/ 4 h 342"/>
              <a:gd name="T12" fmla="*/ 178 w 396"/>
              <a:gd name="T13" fmla="*/ 6 h 342"/>
              <a:gd name="T14" fmla="*/ 218 w 396"/>
              <a:gd name="T15" fmla="*/ 6 h 342"/>
              <a:gd name="T16" fmla="*/ 266 w 396"/>
              <a:gd name="T17" fmla="*/ 4 h 342"/>
              <a:gd name="T18" fmla="*/ 298 w 396"/>
              <a:gd name="T19" fmla="*/ 44 h 342"/>
              <a:gd name="T20" fmla="*/ 348 w 396"/>
              <a:gd name="T21" fmla="*/ 106 h 342"/>
              <a:gd name="T22" fmla="*/ 368 w 396"/>
              <a:gd name="T23" fmla="*/ 82 h 342"/>
              <a:gd name="T24" fmla="*/ 344 w 396"/>
              <a:gd name="T25" fmla="*/ 76 h 342"/>
              <a:gd name="T26" fmla="*/ 330 w 396"/>
              <a:gd name="T27" fmla="*/ 152 h 342"/>
              <a:gd name="T28" fmla="*/ 376 w 396"/>
              <a:gd name="T29" fmla="*/ 96 h 342"/>
              <a:gd name="T30" fmla="*/ 356 w 396"/>
              <a:gd name="T31" fmla="*/ 160 h 342"/>
              <a:gd name="T32" fmla="*/ 362 w 396"/>
              <a:gd name="T33" fmla="*/ 172 h 342"/>
              <a:gd name="T34" fmla="*/ 362 w 396"/>
              <a:gd name="T35" fmla="*/ 196 h 342"/>
              <a:gd name="T36" fmla="*/ 310 w 396"/>
              <a:gd name="T37" fmla="*/ 234 h 342"/>
              <a:gd name="T38" fmla="*/ 352 w 396"/>
              <a:gd name="T39" fmla="*/ 176 h 342"/>
              <a:gd name="T40" fmla="*/ 326 w 396"/>
              <a:gd name="T41" fmla="*/ 166 h 342"/>
              <a:gd name="T42" fmla="*/ 248 w 396"/>
              <a:gd name="T43" fmla="*/ 208 h 342"/>
              <a:gd name="T44" fmla="*/ 210 w 396"/>
              <a:gd name="T45" fmla="*/ 242 h 342"/>
              <a:gd name="T46" fmla="*/ 214 w 396"/>
              <a:gd name="T47" fmla="*/ 294 h 342"/>
              <a:gd name="T48" fmla="*/ 272 w 396"/>
              <a:gd name="T49" fmla="*/ 332 h 342"/>
              <a:gd name="T50" fmla="*/ 304 w 396"/>
              <a:gd name="T51" fmla="*/ 300 h 342"/>
              <a:gd name="T52" fmla="*/ 396 w 396"/>
              <a:gd name="T53" fmla="*/ 118 h 342"/>
              <a:gd name="T54" fmla="*/ 376 w 396"/>
              <a:gd name="T55" fmla="*/ 96 h 342"/>
              <a:gd name="T56" fmla="*/ 316 w 396"/>
              <a:gd name="T57" fmla="*/ 102 h 342"/>
              <a:gd name="T58" fmla="*/ 310 w 396"/>
              <a:gd name="T59" fmla="*/ 160 h 342"/>
              <a:gd name="T60" fmla="*/ 50 w 396"/>
              <a:gd name="T61" fmla="*/ 154 h 342"/>
              <a:gd name="T62" fmla="*/ 66 w 396"/>
              <a:gd name="T63" fmla="*/ 94 h 342"/>
              <a:gd name="T64" fmla="*/ 44 w 396"/>
              <a:gd name="T65" fmla="*/ 74 h 342"/>
              <a:gd name="T66" fmla="*/ 26 w 396"/>
              <a:gd name="T67" fmla="*/ 88 h 342"/>
              <a:gd name="T68" fmla="*/ 50 w 396"/>
              <a:gd name="T69" fmla="*/ 154 h 342"/>
              <a:gd name="T70" fmla="*/ 6 w 396"/>
              <a:gd name="T71" fmla="*/ 214 h 342"/>
              <a:gd name="T72" fmla="*/ 98 w 396"/>
              <a:gd name="T73" fmla="*/ 306 h 342"/>
              <a:gd name="T74" fmla="*/ 174 w 396"/>
              <a:gd name="T75" fmla="*/ 304 h 342"/>
              <a:gd name="T76" fmla="*/ 190 w 396"/>
              <a:gd name="T77" fmla="*/ 264 h 342"/>
              <a:gd name="T78" fmla="*/ 174 w 396"/>
              <a:gd name="T79" fmla="*/ 224 h 342"/>
              <a:gd name="T80" fmla="*/ 78 w 396"/>
              <a:gd name="T81" fmla="*/ 170 h 342"/>
              <a:gd name="T82" fmla="*/ 48 w 396"/>
              <a:gd name="T83" fmla="*/ 170 h 342"/>
              <a:gd name="T84" fmla="*/ 48 w 396"/>
              <a:gd name="T85" fmla="*/ 198 h 342"/>
              <a:gd name="T86" fmla="*/ 40 w 396"/>
              <a:gd name="T87" fmla="*/ 206 h 342"/>
              <a:gd name="T88" fmla="*/ 32 w 396"/>
              <a:gd name="T89" fmla="*/ 184 h 342"/>
              <a:gd name="T90" fmla="*/ 40 w 396"/>
              <a:gd name="T91" fmla="*/ 160 h 342"/>
              <a:gd name="T92" fmla="*/ 34 w 396"/>
              <a:gd name="T93" fmla="*/ 102 h 342"/>
              <a:gd name="T94" fmla="*/ 6 w 396"/>
              <a:gd name="T95" fmla="*/ 102 h 342"/>
              <a:gd name="T96" fmla="*/ 88 w 396"/>
              <a:gd name="T97" fmla="*/ 162 h 342"/>
              <a:gd name="T98" fmla="*/ 80 w 396"/>
              <a:gd name="T99" fmla="*/ 102 h 342"/>
              <a:gd name="T100" fmla="*/ 86 w 396"/>
              <a:gd name="T101" fmla="*/ 160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96" h="342">
                <a:moveTo>
                  <a:pt x="300" y="56"/>
                </a:moveTo>
                <a:lnTo>
                  <a:pt x="300" y="56"/>
                </a:lnTo>
                <a:lnTo>
                  <a:pt x="298" y="64"/>
                </a:lnTo>
                <a:lnTo>
                  <a:pt x="296" y="72"/>
                </a:lnTo>
                <a:lnTo>
                  <a:pt x="294" y="80"/>
                </a:lnTo>
                <a:lnTo>
                  <a:pt x="288" y="88"/>
                </a:lnTo>
                <a:lnTo>
                  <a:pt x="288" y="88"/>
                </a:lnTo>
                <a:lnTo>
                  <a:pt x="288" y="90"/>
                </a:lnTo>
                <a:lnTo>
                  <a:pt x="206" y="196"/>
                </a:lnTo>
                <a:lnTo>
                  <a:pt x="206" y="196"/>
                </a:lnTo>
                <a:lnTo>
                  <a:pt x="202" y="198"/>
                </a:lnTo>
                <a:lnTo>
                  <a:pt x="198" y="200"/>
                </a:lnTo>
                <a:lnTo>
                  <a:pt x="198" y="200"/>
                </a:lnTo>
                <a:lnTo>
                  <a:pt x="194" y="198"/>
                </a:lnTo>
                <a:lnTo>
                  <a:pt x="190" y="196"/>
                </a:lnTo>
                <a:lnTo>
                  <a:pt x="108" y="90"/>
                </a:lnTo>
                <a:lnTo>
                  <a:pt x="108" y="90"/>
                </a:lnTo>
                <a:lnTo>
                  <a:pt x="108" y="88"/>
                </a:lnTo>
                <a:lnTo>
                  <a:pt x="108" y="88"/>
                </a:lnTo>
                <a:lnTo>
                  <a:pt x="102" y="80"/>
                </a:lnTo>
                <a:lnTo>
                  <a:pt x="100" y="72"/>
                </a:lnTo>
                <a:lnTo>
                  <a:pt x="98" y="64"/>
                </a:lnTo>
                <a:lnTo>
                  <a:pt x="96" y="56"/>
                </a:lnTo>
                <a:lnTo>
                  <a:pt x="96" y="56"/>
                </a:lnTo>
                <a:lnTo>
                  <a:pt x="98" y="44"/>
                </a:lnTo>
                <a:lnTo>
                  <a:pt x="102" y="34"/>
                </a:lnTo>
                <a:lnTo>
                  <a:pt x="106" y="24"/>
                </a:lnTo>
                <a:lnTo>
                  <a:pt x="114" y="16"/>
                </a:lnTo>
                <a:lnTo>
                  <a:pt x="122" y="10"/>
                </a:lnTo>
                <a:lnTo>
                  <a:pt x="130" y="4"/>
                </a:lnTo>
                <a:lnTo>
                  <a:pt x="142" y="2"/>
                </a:lnTo>
                <a:lnTo>
                  <a:pt x="152" y="0"/>
                </a:lnTo>
                <a:lnTo>
                  <a:pt x="152" y="0"/>
                </a:lnTo>
                <a:lnTo>
                  <a:pt x="166" y="2"/>
                </a:lnTo>
                <a:lnTo>
                  <a:pt x="178" y="6"/>
                </a:lnTo>
                <a:lnTo>
                  <a:pt x="190" y="14"/>
                </a:lnTo>
                <a:lnTo>
                  <a:pt x="198" y="24"/>
                </a:lnTo>
                <a:lnTo>
                  <a:pt x="198" y="24"/>
                </a:lnTo>
                <a:lnTo>
                  <a:pt x="206" y="14"/>
                </a:lnTo>
                <a:lnTo>
                  <a:pt x="218" y="6"/>
                </a:lnTo>
                <a:lnTo>
                  <a:pt x="230" y="2"/>
                </a:lnTo>
                <a:lnTo>
                  <a:pt x="244" y="0"/>
                </a:lnTo>
                <a:lnTo>
                  <a:pt x="244" y="0"/>
                </a:lnTo>
                <a:lnTo>
                  <a:pt x="254" y="2"/>
                </a:lnTo>
                <a:lnTo>
                  <a:pt x="266" y="4"/>
                </a:lnTo>
                <a:lnTo>
                  <a:pt x="274" y="10"/>
                </a:lnTo>
                <a:lnTo>
                  <a:pt x="282" y="16"/>
                </a:lnTo>
                <a:lnTo>
                  <a:pt x="290" y="24"/>
                </a:lnTo>
                <a:lnTo>
                  <a:pt x="294" y="34"/>
                </a:lnTo>
                <a:lnTo>
                  <a:pt x="298" y="44"/>
                </a:lnTo>
                <a:lnTo>
                  <a:pt x="300" y="56"/>
                </a:lnTo>
                <a:lnTo>
                  <a:pt x="300" y="56"/>
                </a:lnTo>
                <a:close/>
                <a:moveTo>
                  <a:pt x="346" y="118"/>
                </a:moveTo>
                <a:lnTo>
                  <a:pt x="346" y="118"/>
                </a:lnTo>
                <a:lnTo>
                  <a:pt x="348" y="106"/>
                </a:lnTo>
                <a:lnTo>
                  <a:pt x="352" y="98"/>
                </a:lnTo>
                <a:lnTo>
                  <a:pt x="360" y="90"/>
                </a:lnTo>
                <a:lnTo>
                  <a:pt x="370" y="88"/>
                </a:lnTo>
                <a:lnTo>
                  <a:pt x="370" y="88"/>
                </a:lnTo>
                <a:lnTo>
                  <a:pt x="368" y="82"/>
                </a:lnTo>
                <a:lnTo>
                  <a:pt x="364" y="78"/>
                </a:lnTo>
                <a:lnTo>
                  <a:pt x="358" y="74"/>
                </a:lnTo>
                <a:lnTo>
                  <a:pt x="352" y="74"/>
                </a:lnTo>
                <a:lnTo>
                  <a:pt x="352" y="74"/>
                </a:lnTo>
                <a:lnTo>
                  <a:pt x="344" y="76"/>
                </a:lnTo>
                <a:lnTo>
                  <a:pt x="336" y="80"/>
                </a:lnTo>
                <a:lnTo>
                  <a:pt x="332" y="86"/>
                </a:lnTo>
                <a:lnTo>
                  <a:pt x="330" y="94"/>
                </a:lnTo>
                <a:lnTo>
                  <a:pt x="330" y="152"/>
                </a:lnTo>
                <a:lnTo>
                  <a:pt x="330" y="152"/>
                </a:lnTo>
                <a:lnTo>
                  <a:pt x="338" y="152"/>
                </a:lnTo>
                <a:lnTo>
                  <a:pt x="346" y="154"/>
                </a:lnTo>
                <a:lnTo>
                  <a:pt x="346" y="118"/>
                </a:lnTo>
                <a:close/>
                <a:moveTo>
                  <a:pt x="376" y="96"/>
                </a:moveTo>
                <a:lnTo>
                  <a:pt x="376" y="96"/>
                </a:lnTo>
                <a:lnTo>
                  <a:pt x="368" y="98"/>
                </a:lnTo>
                <a:lnTo>
                  <a:pt x="362" y="102"/>
                </a:lnTo>
                <a:lnTo>
                  <a:pt x="356" y="110"/>
                </a:lnTo>
                <a:lnTo>
                  <a:pt x="356" y="118"/>
                </a:lnTo>
                <a:lnTo>
                  <a:pt x="356" y="160"/>
                </a:lnTo>
                <a:lnTo>
                  <a:pt x="356" y="160"/>
                </a:lnTo>
                <a:lnTo>
                  <a:pt x="356" y="160"/>
                </a:lnTo>
                <a:lnTo>
                  <a:pt x="356" y="160"/>
                </a:lnTo>
                <a:lnTo>
                  <a:pt x="360" y="166"/>
                </a:lnTo>
                <a:lnTo>
                  <a:pt x="362" y="172"/>
                </a:lnTo>
                <a:lnTo>
                  <a:pt x="364" y="178"/>
                </a:lnTo>
                <a:lnTo>
                  <a:pt x="364" y="184"/>
                </a:lnTo>
                <a:lnTo>
                  <a:pt x="364" y="184"/>
                </a:lnTo>
                <a:lnTo>
                  <a:pt x="364" y="190"/>
                </a:lnTo>
                <a:lnTo>
                  <a:pt x="362" y="196"/>
                </a:lnTo>
                <a:lnTo>
                  <a:pt x="360" y="202"/>
                </a:lnTo>
                <a:lnTo>
                  <a:pt x="356" y="206"/>
                </a:lnTo>
                <a:lnTo>
                  <a:pt x="316" y="246"/>
                </a:lnTo>
                <a:lnTo>
                  <a:pt x="316" y="246"/>
                </a:lnTo>
                <a:lnTo>
                  <a:pt x="310" y="234"/>
                </a:lnTo>
                <a:lnTo>
                  <a:pt x="348" y="198"/>
                </a:lnTo>
                <a:lnTo>
                  <a:pt x="348" y="198"/>
                </a:lnTo>
                <a:lnTo>
                  <a:pt x="352" y="192"/>
                </a:lnTo>
                <a:lnTo>
                  <a:pt x="352" y="184"/>
                </a:lnTo>
                <a:lnTo>
                  <a:pt x="352" y="176"/>
                </a:lnTo>
                <a:lnTo>
                  <a:pt x="348" y="170"/>
                </a:lnTo>
                <a:lnTo>
                  <a:pt x="348" y="170"/>
                </a:lnTo>
                <a:lnTo>
                  <a:pt x="340" y="166"/>
                </a:lnTo>
                <a:lnTo>
                  <a:pt x="332" y="164"/>
                </a:lnTo>
                <a:lnTo>
                  <a:pt x="326" y="166"/>
                </a:lnTo>
                <a:lnTo>
                  <a:pt x="318" y="170"/>
                </a:lnTo>
                <a:lnTo>
                  <a:pt x="278" y="210"/>
                </a:lnTo>
                <a:lnTo>
                  <a:pt x="278" y="210"/>
                </a:lnTo>
                <a:lnTo>
                  <a:pt x="264" y="208"/>
                </a:lnTo>
                <a:lnTo>
                  <a:pt x="248" y="208"/>
                </a:lnTo>
                <a:lnTo>
                  <a:pt x="234" y="214"/>
                </a:lnTo>
                <a:lnTo>
                  <a:pt x="222" y="224"/>
                </a:lnTo>
                <a:lnTo>
                  <a:pt x="222" y="224"/>
                </a:lnTo>
                <a:lnTo>
                  <a:pt x="214" y="232"/>
                </a:lnTo>
                <a:lnTo>
                  <a:pt x="210" y="242"/>
                </a:lnTo>
                <a:lnTo>
                  <a:pt x="206" y="252"/>
                </a:lnTo>
                <a:lnTo>
                  <a:pt x="206" y="264"/>
                </a:lnTo>
                <a:lnTo>
                  <a:pt x="206" y="274"/>
                </a:lnTo>
                <a:lnTo>
                  <a:pt x="210" y="284"/>
                </a:lnTo>
                <a:lnTo>
                  <a:pt x="214" y="294"/>
                </a:lnTo>
                <a:lnTo>
                  <a:pt x="222" y="304"/>
                </a:lnTo>
                <a:lnTo>
                  <a:pt x="222" y="304"/>
                </a:lnTo>
                <a:lnTo>
                  <a:pt x="262" y="342"/>
                </a:lnTo>
                <a:lnTo>
                  <a:pt x="272" y="332"/>
                </a:lnTo>
                <a:lnTo>
                  <a:pt x="272" y="332"/>
                </a:lnTo>
                <a:lnTo>
                  <a:pt x="298" y="306"/>
                </a:lnTo>
                <a:lnTo>
                  <a:pt x="298" y="306"/>
                </a:lnTo>
                <a:lnTo>
                  <a:pt x="302" y="304"/>
                </a:lnTo>
                <a:lnTo>
                  <a:pt x="302" y="304"/>
                </a:lnTo>
                <a:lnTo>
                  <a:pt x="304" y="300"/>
                </a:lnTo>
                <a:lnTo>
                  <a:pt x="390" y="214"/>
                </a:lnTo>
                <a:lnTo>
                  <a:pt x="390" y="214"/>
                </a:lnTo>
                <a:lnTo>
                  <a:pt x="394" y="208"/>
                </a:lnTo>
                <a:lnTo>
                  <a:pt x="396" y="200"/>
                </a:lnTo>
                <a:lnTo>
                  <a:pt x="396" y="118"/>
                </a:lnTo>
                <a:lnTo>
                  <a:pt x="396" y="118"/>
                </a:lnTo>
                <a:lnTo>
                  <a:pt x="394" y="110"/>
                </a:lnTo>
                <a:lnTo>
                  <a:pt x="390" y="102"/>
                </a:lnTo>
                <a:lnTo>
                  <a:pt x="384" y="98"/>
                </a:lnTo>
                <a:lnTo>
                  <a:pt x="376" y="96"/>
                </a:lnTo>
                <a:lnTo>
                  <a:pt x="376" y="96"/>
                </a:lnTo>
                <a:close/>
                <a:moveTo>
                  <a:pt x="320" y="154"/>
                </a:moveTo>
                <a:lnTo>
                  <a:pt x="320" y="98"/>
                </a:lnTo>
                <a:lnTo>
                  <a:pt x="320" y="98"/>
                </a:lnTo>
                <a:lnTo>
                  <a:pt x="316" y="102"/>
                </a:lnTo>
                <a:lnTo>
                  <a:pt x="312" y="106"/>
                </a:lnTo>
                <a:lnTo>
                  <a:pt x="310" y="112"/>
                </a:lnTo>
                <a:lnTo>
                  <a:pt x="308" y="118"/>
                </a:lnTo>
                <a:lnTo>
                  <a:pt x="308" y="162"/>
                </a:lnTo>
                <a:lnTo>
                  <a:pt x="310" y="160"/>
                </a:lnTo>
                <a:lnTo>
                  <a:pt x="310" y="160"/>
                </a:lnTo>
                <a:lnTo>
                  <a:pt x="316" y="156"/>
                </a:lnTo>
                <a:lnTo>
                  <a:pt x="320" y="154"/>
                </a:lnTo>
                <a:lnTo>
                  <a:pt x="320" y="154"/>
                </a:lnTo>
                <a:close/>
                <a:moveTo>
                  <a:pt x="50" y="154"/>
                </a:moveTo>
                <a:lnTo>
                  <a:pt x="50" y="154"/>
                </a:lnTo>
                <a:lnTo>
                  <a:pt x="58" y="152"/>
                </a:lnTo>
                <a:lnTo>
                  <a:pt x="66" y="152"/>
                </a:lnTo>
                <a:lnTo>
                  <a:pt x="66" y="94"/>
                </a:lnTo>
                <a:lnTo>
                  <a:pt x="66" y="94"/>
                </a:lnTo>
                <a:lnTo>
                  <a:pt x="64" y="86"/>
                </a:lnTo>
                <a:lnTo>
                  <a:pt x="60" y="80"/>
                </a:lnTo>
                <a:lnTo>
                  <a:pt x="52" y="76"/>
                </a:lnTo>
                <a:lnTo>
                  <a:pt x="44" y="74"/>
                </a:lnTo>
                <a:lnTo>
                  <a:pt x="44" y="74"/>
                </a:lnTo>
                <a:lnTo>
                  <a:pt x="38" y="74"/>
                </a:lnTo>
                <a:lnTo>
                  <a:pt x="32" y="78"/>
                </a:lnTo>
                <a:lnTo>
                  <a:pt x="28" y="82"/>
                </a:lnTo>
                <a:lnTo>
                  <a:pt x="26" y="88"/>
                </a:lnTo>
                <a:lnTo>
                  <a:pt x="26" y="88"/>
                </a:lnTo>
                <a:lnTo>
                  <a:pt x="36" y="90"/>
                </a:lnTo>
                <a:lnTo>
                  <a:pt x="44" y="98"/>
                </a:lnTo>
                <a:lnTo>
                  <a:pt x="48" y="106"/>
                </a:lnTo>
                <a:lnTo>
                  <a:pt x="50" y="118"/>
                </a:lnTo>
                <a:lnTo>
                  <a:pt x="50" y="154"/>
                </a:lnTo>
                <a:close/>
                <a:moveTo>
                  <a:pt x="0" y="118"/>
                </a:moveTo>
                <a:lnTo>
                  <a:pt x="0" y="200"/>
                </a:lnTo>
                <a:lnTo>
                  <a:pt x="0" y="200"/>
                </a:lnTo>
                <a:lnTo>
                  <a:pt x="2" y="208"/>
                </a:lnTo>
                <a:lnTo>
                  <a:pt x="6" y="214"/>
                </a:lnTo>
                <a:lnTo>
                  <a:pt x="92" y="300"/>
                </a:lnTo>
                <a:lnTo>
                  <a:pt x="92" y="300"/>
                </a:lnTo>
                <a:lnTo>
                  <a:pt x="94" y="304"/>
                </a:lnTo>
                <a:lnTo>
                  <a:pt x="94" y="304"/>
                </a:lnTo>
                <a:lnTo>
                  <a:pt x="98" y="306"/>
                </a:lnTo>
                <a:lnTo>
                  <a:pt x="124" y="332"/>
                </a:lnTo>
                <a:lnTo>
                  <a:pt x="124" y="332"/>
                </a:lnTo>
                <a:lnTo>
                  <a:pt x="134" y="342"/>
                </a:lnTo>
                <a:lnTo>
                  <a:pt x="174" y="304"/>
                </a:lnTo>
                <a:lnTo>
                  <a:pt x="174" y="304"/>
                </a:lnTo>
                <a:lnTo>
                  <a:pt x="174" y="304"/>
                </a:lnTo>
                <a:lnTo>
                  <a:pt x="182" y="294"/>
                </a:lnTo>
                <a:lnTo>
                  <a:pt x="186" y="284"/>
                </a:lnTo>
                <a:lnTo>
                  <a:pt x="190" y="274"/>
                </a:lnTo>
                <a:lnTo>
                  <a:pt x="190" y="264"/>
                </a:lnTo>
                <a:lnTo>
                  <a:pt x="190" y="252"/>
                </a:lnTo>
                <a:lnTo>
                  <a:pt x="186" y="242"/>
                </a:lnTo>
                <a:lnTo>
                  <a:pt x="182" y="232"/>
                </a:lnTo>
                <a:lnTo>
                  <a:pt x="174" y="224"/>
                </a:lnTo>
                <a:lnTo>
                  <a:pt x="174" y="224"/>
                </a:lnTo>
                <a:lnTo>
                  <a:pt x="162" y="214"/>
                </a:lnTo>
                <a:lnTo>
                  <a:pt x="148" y="208"/>
                </a:lnTo>
                <a:lnTo>
                  <a:pt x="132" y="208"/>
                </a:lnTo>
                <a:lnTo>
                  <a:pt x="118" y="210"/>
                </a:lnTo>
                <a:lnTo>
                  <a:pt x="78" y="170"/>
                </a:lnTo>
                <a:lnTo>
                  <a:pt x="78" y="170"/>
                </a:lnTo>
                <a:lnTo>
                  <a:pt x="70" y="166"/>
                </a:lnTo>
                <a:lnTo>
                  <a:pt x="64" y="164"/>
                </a:lnTo>
                <a:lnTo>
                  <a:pt x="56" y="166"/>
                </a:lnTo>
                <a:lnTo>
                  <a:pt x="48" y="170"/>
                </a:lnTo>
                <a:lnTo>
                  <a:pt x="48" y="170"/>
                </a:lnTo>
                <a:lnTo>
                  <a:pt x="44" y="176"/>
                </a:lnTo>
                <a:lnTo>
                  <a:pt x="44" y="184"/>
                </a:lnTo>
                <a:lnTo>
                  <a:pt x="44" y="192"/>
                </a:lnTo>
                <a:lnTo>
                  <a:pt x="48" y="198"/>
                </a:lnTo>
                <a:lnTo>
                  <a:pt x="86" y="234"/>
                </a:lnTo>
                <a:lnTo>
                  <a:pt x="86" y="234"/>
                </a:lnTo>
                <a:lnTo>
                  <a:pt x="80" y="246"/>
                </a:lnTo>
                <a:lnTo>
                  <a:pt x="40" y="206"/>
                </a:lnTo>
                <a:lnTo>
                  <a:pt x="40" y="206"/>
                </a:lnTo>
                <a:lnTo>
                  <a:pt x="36" y="202"/>
                </a:lnTo>
                <a:lnTo>
                  <a:pt x="34" y="196"/>
                </a:lnTo>
                <a:lnTo>
                  <a:pt x="32" y="190"/>
                </a:lnTo>
                <a:lnTo>
                  <a:pt x="32" y="184"/>
                </a:lnTo>
                <a:lnTo>
                  <a:pt x="32" y="184"/>
                </a:lnTo>
                <a:lnTo>
                  <a:pt x="32" y="178"/>
                </a:lnTo>
                <a:lnTo>
                  <a:pt x="34" y="172"/>
                </a:lnTo>
                <a:lnTo>
                  <a:pt x="36" y="166"/>
                </a:lnTo>
                <a:lnTo>
                  <a:pt x="40" y="160"/>
                </a:lnTo>
                <a:lnTo>
                  <a:pt x="40" y="160"/>
                </a:lnTo>
                <a:lnTo>
                  <a:pt x="40" y="160"/>
                </a:lnTo>
                <a:lnTo>
                  <a:pt x="40" y="118"/>
                </a:lnTo>
                <a:lnTo>
                  <a:pt x="40" y="118"/>
                </a:lnTo>
                <a:lnTo>
                  <a:pt x="40" y="110"/>
                </a:lnTo>
                <a:lnTo>
                  <a:pt x="34" y="102"/>
                </a:lnTo>
                <a:lnTo>
                  <a:pt x="28" y="98"/>
                </a:lnTo>
                <a:lnTo>
                  <a:pt x="20" y="96"/>
                </a:lnTo>
                <a:lnTo>
                  <a:pt x="20" y="96"/>
                </a:lnTo>
                <a:lnTo>
                  <a:pt x="12" y="98"/>
                </a:lnTo>
                <a:lnTo>
                  <a:pt x="6" y="102"/>
                </a:lnTo>
                <a:lnTo>
                  <a:pt x="2" y="110"/>
                </a:lnTo>
                <a:lnTo>
                  <a:pt x="0" y="118"/>
                </a:lnTo>
                <a:lnTo>
                  <a:pt x="0" y="118"/>
                </a:lnTo>
                <a:close/>
                <a:moveTo>
                  <a:pt x="86" y="160"/>
                </a:moveTo>
                <a:lnTo>
                  <a:pt x="88" y="162"/>
                </a:lnTo>
                <a:lnTo>
                  <a:pt x="88" y="118"/>
                </a:lnTo>
                <a:lnTo>
                  <a:pt x="88" y="118"/>
                </a:lnTo>
                <a:lnTo>
                  <a:pt x="86" y="112"/>
                </a:lnTo>
                <a:lnTo>
                  <a:pt x="84" y="106"/>
                </a:lnTo>
                <a:lnTo>
                  <a:pt x="80" y="102"/>
                </a:lnTo>
                <a:lnTo>
                  <a:pt x="76" y="98"/>
                </a:lnTo>
                <a:lnTo>
                  <a:pt x="76" y="154"/>
                </a:lnTo>
                <a:lnTo>
                  <a:pt x="76" y="154"/>
                </a:lnTo>
                <a:lnTo>
                  <a:pt x="80" y="156"/>
                </a:lnTo>
                <a:lnTo>
                  <a:pt x="86" y="160"/>
                </a:lnTo>
                <a:lnTo>
                  <a:pt x="86" y="16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</p:txBody>
      </p:sp>
      <p:pic>
        <p:nvPicPr>
          <p:cNvPr id="47121" name="Picture 17" descr="Female Icon 3210176">
            <a:extLst>
              <a:ext uri="{FF2B5EF4-FFF2-40B4-BE49-F238E27FC236}">
                <a16:creationId xmlns:a16="http://schemas.microsoft.com/office/drawing/2014/main" xmlns="" id="{71EC69F3-E683-4AB0-BE36-27C414DEB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914" y="3053753"/>
            <a:ext cx="656742" cy="68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E363A5D-6D78-449A-A9B4-534A1041788E}"/>
              </a:ext>
            </a:extLst>
          </p:cNvPr>
          <p:cNvSpPr/>
          <p:nvPr/>
        </p:nvSpPr>
        <p:spPr>
          <a:xfrm>
            <a:off x="12344400" y="0"/>
            <a:ext cx="469900" cy="469900"/>
          </a:xfrm>
          <a:prstGeom prst="rect">
            <a:avLst/>
          </a:prstGeom>
          <a:solidFill>
            <a:srgbClr val="E7E6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A03819AC-9814-4F08-8B3A-95BDEB2971C1}"/>
              </a:ext>
            </a:extLst>
          </p:cNvPr>
          <p:cNvSpPr/>
          <p:nvPr/>
        </p:nvSpPr>
        <p:spPr>
          <a:xfrm>
            <a:off x="12344400" y="649557"/>
            <a:ext cx="469900" cy="469900"/>
          </a:xfrm>
          <a:prstGeom prst="rect">
            <a:avLst/>
          </a:prstGeom>
          <a:solidFill>
            <a:srgbClr val="AFABA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61EC85D2-4702-4D12-8816-3502A2900F1A}"/>
              </a:ext>
            </a:extLst>
          </p:cNvPr>
          <p:cNvSpPr/>
          <p:nvPr/>
        </p:nvSpPr>
        <p:spPr>
          <a:xfrm>
            <a:off x="12344400" y="1299114"/>
            <a:ext cx="469900" cy="469900"/>
          </a:xfrm>
          <a:prstGeom prst="rect">
            <a:avLst/>
          </a:prstGeom>
          <a:solidFill>
            <a:srgbClr val="76717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D106711B-62ED-4542-A222-DC4B5106E6BD}"/>
              </a:ext>
            </a:extLst>
          </p:cNvPr>
          <p:cNvSpPr/>
          <p:nvPr/>
        </p:nvSpPr>
        <p:spPr>
          <a:xfrm>
            <a:off x="12966699" y="0"/>
            <a:ext cx="469900" cy="469900"/>
          </a:xfrm>
          <a:prstGeom prst="rect">
            <a:avLst/>
          </a:prstGeom>
          <a:solidFill>
            <a:srgbClr val="E878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994D646-080C-49E2-9CEA-29DBF0A43888}"/>
              </a:ext>
            </a:extLst>
          </p:cNvPr>
          <p:cNvSpPr/>
          <p:nvPr/>
        </p:nvSpPr>
        <p:spPr>
          <a:xfrm>
            <a:off x="12966699" y="649557"/>
            <a:ext cx="469900" cy="469900"/>
          </a:xfrm>
          <a:prstGeom prst="rect">
            <a:avLst/>
          </a:prstGeom>
          <a:solidFill>
            <a:srgbClr val="E258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7E97CB9E-4B9F-4934-B5AE-EAF10BB57F3E}"/>
              </a:ext>
            </a:extLst>
          </p:cNvPr>
          <p:cNvSpPr/>
          <p:nvPr/>
        </p:nvSpPr>
        <p:spPr>
          <a:xfrm>
            <a:off x="12966699" y="1299114"/>
            <a:ext cx="469900" cy="469900"/>
          </a:xfrm>
          <a:prstGeom prst="rect">
            <a:avLst/>
          </a:prstGeom>
          <a:solidFill>
            <a:srgbClr val="D63E2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00006B3E-69A8-46D9-89C4-9121E758BA34}"/>
              </a:ext>
            </a:extLst>
          </p:cNvPr>
          <p:cNvSpPr/>
          <p:nvPr/>
        </p:nvSpPr>
        <p:spPr>
          <a:xfrm>
            <a:off x="13588998" y="0"/>
            <a:ext cx="469900" cy="469900"/>
          </a:xfrm>
          <a:prstGeom prst="rect">
            <a:avLst/>
          </a:prstGeom>
          <a:solidFill>
            <a:srgbClr val="8EDCD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A06DC07D-2972-4195-A544-EE11E24291AC}"/>
              </a:ext>
            </a:extLst>
          </p:cNvPr>
          <p:cNvSpPr/>
          <p:nvPr/>
        </p:nvSpPr>
        <p:spPr>
          <a:xfrm>
            <a:off x="13588998" y="649557"/>
            <a:ext cx="469900" cy="469900"/>
          </a:xfrm>
          <a:prstGeom prst="rect">
            <a:avLst/>
          </a:prstGeom>
          <a:solidFill>
            <a:srgbClr val="78D2D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69E18C1-4EEE-4452-AA4F-896D981FEFB8}"/>
              </a:ext>
            </a:extLst>
          </p:cNvPr>
          <p:cNvSpPr/>
          <p:nvPr/>
        </p:nvSpPr>
        <p:spPr>
          <a:xfrm>
            <a:off x="13588998" y="1299114"/>
            <a:ext cx="469900" cy="469900"/>
          </a:xfrm>
          <a:prstGeom prst="rect">
            <a:avLst/>
          </a:prstGeom>
          <a:solidFill>
            <a:srgbClr val="4CC7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C61F8D3A-3F1B-4ED6-A304-B89E00B7EF36}"/>
              </a:ext>
            </a:extLst>
          </p:cNvPr>
          <p:cNvSpPr/>
          <p:nvPr/>
        </p:nvSpPr>
        <p:spPr>
          <a:xfrm>
            <a:off x="14211297" y="0"/>
            <a:ext cx="469900" cy="469900"/>
          </a:xfrm>
          <a:prstGeom prst="rect">
            <a:avLst/>
          </a:prstGeom>
          <a:solidFill>
            <a:srgbClr val="55535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D9523419-0B6F-42F7-A4FC-690F5DEBA51C}"/>
              </a:ext>
            </a:extLst>
          </p:cNvPr>
          <p:cNvSpPr/>
          <p:nvPr/>
        </p:nvSpPr>
        <p:spPr>
          <a:xfrm>
            <a:off x="14211297" y="649557"/>
            <a:ext cx="469900" cy="469900"/>
          </a:xfrm>
          <a:prstGeom prst="rect">
            <a:avLst/>
          </a:prstGeom>
          <a:solidFill>
            <a:srgbClr val="3B39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B881219A-EE27-42D0-9873-9CB3CFA75944}"/>
              </a:ext>
            </a:extLst>
          </p:cNvPr>
          <p:cNvSpPr/>
          <p:nvPr/>
        </p:nvSpPr>
        <p:spPr>
          <a:xfrm>
            <a:off x="14211297" y="1299114"/>
            <a:ext cx="469900" cy="469900"/>
          </a:xfrm>
          <a:prstGeom prst="rect">
            <a:avLst/>
          </a:prstGeom>
          <a:solidFill>
            <a:srgbClr val="25232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C7865D3D-1B98-4940-B4B3-4E1B828E8492}"/>
              </a:ext>
            </a:extLst>
          </p:cNvPr>
          <p:cNvSpPr/>
          <p:nvPr/>
        </p:nvSpPr>
        <p:spPr>
          <a:xfrm>
            <a:off x="13232493" y="4488683"/>
            <a:ext cx="667657" cy="667657"/>
          </a:xfrm>
          <a:prstGeom prst="rect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649DDAAD-98DF-43E6-9A51-409DE5E25568}"/>
              </a:ext>
            </a:extLst>
          </p:cNvPr>
          <p:cNvSpPr/>
          <p:nvPr/>
        </p:nvSpPr>
        <p:spPr>
          <a:xfrm>
            <a:off x="13232493" y="2083984"/>
            <a:ext cx="667657" cy="667657"/>
          </a:xfrm>
          <a:prstGeom prst="rect">
            <a:avLst/>
          </a:prstGeom>
          <a:solidFill>
            <a:srgbClr val="01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29BED7AA-A21B-4D75-8529-86C899E6E680}"/>
              </a:ext>
            </a:extLst>
          </p:cNvPr>
          <p:cNvSpPr/>
          <p:nvPr/>
        </p:nvSpPr>
        <p:spPr>
          <a:xfrm>
            <a:off x="13232493" y="2882269"/>
            <a:ext cx="667657" cy="667657"/>
          </a:xfrm>
          <a:prstGeom prst="rect">
            <a:avLst/>
          </a:prstGeom>
          <a:solidFill>
            <a:srgbClr val="46B6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5607803E-A21C-45B5-AC7C-EB50D6DEEA74}"/>
              </a:ext>
            </a:extLst>
          </p:cNvPr>
          <p:cNvSpPr/>
          <p:nvPr/>
        </p:nvSpPr>
        <p:spPr>
          <a:xfrm>
            <a:off x="12446277" y="4615683"/>
            <a:ext cx="667657" cy="667657"/>
          </a:xfrm>
          <a:prstGeom prst="rect">
            <a:avLst/>
          </a:prstGeom>
          <a:solidFill>
            <a:srgbClr val="7C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796E048C-82B2-4FD4-89CC-B862D72C39EE}"/>
              </a:ext>
            </a:extLst>
          </p:cNvPr>
          <p:cNvSpPr/>
          <p:nvPr/>
        </p:nvSpPr>
        <p:spPr>
          <a:xfrm>
            <a:off x="12446277" y="2083984"/>
            <a:ext cx="667657" cy="667657"/>
          </a:xfrm>
          <a:prstGeom prst="rect">
            <a:avLst/>
          </a:prstGeom>
          <a:solidFill>
            <a:srgbClr val="0156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F9531E04-9DD3-4503-9603-A8543EBF6285}"/>
              </a:ext>
            </a:extLst>
          </p:cNvPr>
          <p:cNvSpPr/>
          <p:nvPr/>
        </p:nvSpPr>
        <p:spPr>
          <a:xfrm>
            <a:off x="12446277" y="3009269"/>
            <a:ext cx="667657" cy="667657"/>
          </a:xfrm>
          <a:prstGeom prst="rect">
            <a:avLst/>
          </a:prstGeom>
          <a:solidFill>
            <a:srgbClr val="389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572E3053-5477-4583-93AA-251AF475532C}"/>
              </a:ext>
            </a:extLst>
          </p:cNvPr>
          <p:cNvSpPr/>
          <p:nvPr/>
        </p:nvSpPr>
        <p:spPr>
          <a:xfrm>
            <a:off x="14018709" y="4488683"/>
            <a:ext cx="667657" cy="6676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E3FEE36B-4E34-41CC-8B0B-E1247ACB0516}"/>
              </a:ext>
            </a:extLst>
          </p:cNvPr>
          <p:cNvSpPr/>
          <p:nvPr/>
        </p:nvSpPr>
        <p:spPr>
          <a:xfrm>
            <a:off x="14018709" y="2083984"/>
            <a:ext cx="667657" cy="667657"/>
          </a:xfrm>
          <a:prstGeom prst="rect">
            <a:avLst/>
          </a:prstGeom>
          <a:solidFill>
            <a:srgbClr val="018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851A45A7-593C-4A0D-9005-A1E7A4ABCA27}"/>
              </a:ext>
            </a:extLst>
          </p:cNvPr>
          <p:cNvSpPr/>
          <p:nvPr/>
        </p:nvSpPr>
        <p:spPr>
          <a:xfrm>
            <a:off x="14018709" y="2882269"/>
            <a:ext cx="667657" cy="667657"/>
          </a:xfrm>
          <a:prstGeom prst="rect">
            <a:avLst/>
          </a:prstGeom>
          <a:solidFill>
            <a:srgbClr val="7AC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1B1A2EEC-EE17-4C1B-88A0-A5304A61BB25}"/>
              </a:ext>
            </a:extLst>
          </p:cNvPr>
          <p:cNvSpPr/>
          <p:nvPr/>
        </p:nvSpPr>
        <p:spPr>
          <a:xfrm>
            <a:off x="13232493" y="3678903"/>
            <a:ext cx="667657" cy="667657"/>
          </a:xfrm>
          <a:prstGeom prst="rect">
            <a:avLst/>
          </a:prstGeom>
          <a:solidFill>
            <a:srgbClr val="FEA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8AD44B46-D48A-4755-8ACF-1C4944BE3E89}"/>
              </a:ext>
            </a:extLst>
          </p:cNvPr>
          <p:cNvSpPr/>
          <p:nvPr/>
        </p:nvSpPr>
        <p:spPr>
          <a:xfrm>
            <a:off x="12446276" y="3805903"/>
            <a:ext cx="667657" cy="667657"/>
          </a:xfrm>
          <a:prstGeom prst="rect">
            <a:avLst/>
          </a:prstGeom>
          <a:solidFill>
            <a:srgbClr val="FE8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BEDE5657-B64E-4DA1-BB75-15B5D95A3054}"/>
              </a:ext>
            </a:extLst>
          </p:cNvPr>
          <p:cNvSpPr/>
          <p:nvPr/>
        </p:nvSpPr>
        <p:spPr>
          <a:xfrm>
            <a:off x="14018709" y="3678903"/>
            <a:ext cx="667657" cy="667657"/>
          </a:xfrm>
          <a:prstGeom prst="rect">
            <a:avLst/>
          </a:prstGeom>
          <a:solidFill>
            <a:srgbClr val="FEB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70607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503599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9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481" y="87317"/>
            <a:ext cx="11002893" cy="1042245"/>
          </a:xfrm>
        </p:spPr>
        <p:txBody>
          <a:bodyPr/>
          <a:lstStyle/>
          <a:p>
            <a:pPr algn="ctr"/>
            <a:r>
              <a:rPr lang="en-US" sz="2400" dirty="0"/>
              <a:t>iGOT Pilot Model has trained COVID Warriors and led India’s fight against COVID</a:t>
            </a:r>
          </a:p>
        </p:txBody>
      </p:sp>
      <p:sp>
        <p:nvSpPr>
          <p:cNvPr id="113" name="Slide Number Placeholder 2">
            <a:extLst>
              <a:ext uri="{FF2B5EF4-FFF2-40B4-BE49-F238E27FC236}">
                <a16:creationId xmlns:a16="http://schemas.microsoft.com/office/drawing/2014/main" xmlns="" id="{1352D627-B935-4418-AD7A-4D2D1D19E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C0699EAE-5847-4177-A1BC-F756FBA37DF4}"/>
              </a:ext>
            </a:extLst>
          </p:cNvPr>
          <p:cNvSpPr/>
          <p:nvPr/>
        </p:nvSpPr>
        <p:spPr>
          <a:xfrm>
            <a:off x="5123905" y="1078100"/>
            <a:ext cx="108000" cy="75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DD2DE798-9432-4F4A-B74F-DC53F0A65361}"/>
              </a:ext>
            </a:extLst>
          </p:cNvPr>
          <p:cNvSpPr/>
          <p:nvPr/>
        </p:nvSpPr>
        <p:spPr>
          <a:xfrm>
            <a:off x="5123905" y="2007727"/>
            <a:ext cx="108000" cy="75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E89DA749-63B2-4086-80AF-94316A3243CE}"/>
              </a:ext>
            </a:extLst>
          </p:cNvPr>
          <p:cNvSpPr/>
          <p:nvPr/>
        </p:nvSpPr>
        <p:spPr>
          <a:xfrm>
            <a:off x="5123905" y="2937353"/>
            <a:ext cx="108000" cy="75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31744F7B-3B63-4215-A47C-DBC525FD0A4F}"/>
              </a:ext>
            </a:extLst>
          </p:cNvPr>
          <p:cNvSpPr txBox="1"/>
          <p:nvPr/>
        </p:nvSpPr>
        <p:spPr>
          <a:xfrm>
            <a:off x="5380383" y="1078100"/>
            <a:ext cx="4916556" cy="646331"/>
          </a:xfrm>
          <a:prstGeom prst="rect">
            <a:avLst/>
          </a:prstGeom>
          <a:noFill/>
          <a:ln>
            <a:solidFill>
              <a:srgbClr val="7ACCAB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ACC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12,73,276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Registered Users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672FDA6-84F7-49A1-AC41-6423D66761DE}"/>
              </a:ext>
            </a:extLst>
          </p:cNvPr>
          <p:cNvSpPr txBox="1"/>
          <p:nvPr/>
        </p:nvSpPr>
        <p:spPr>
          <a:xfrm>
            <a:off x="5380383" y="2062561"/>
            <a:ext cx="4916556" cy="646331"/>
          </a:xfrm>
          <a:prstGeom prst="rect">
            <a:avLst/>
          </a:prstGeom>
          <a:noFill/>
          <a:ln>
            <a:solidFill>
              <a:srgbClr val="BB274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BB27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17,66,793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Completion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B5EFDF80-9A96-493F-8FF8-542C6B9F3392}"/>
              </a:ext>
            </a:extLst>
          </p:cNvPr>
          <p:cNvSpPr txBox="1"/>
          <p:nvPr/>
        </p:nvSpPr>
        <p:spPr>
          <a:xfrm>
            <a:off x="5380383" y="2970696"/>
            <a:ext cx="4916556" cy="646331"/>
          </a:xfrm>
          <a:prstGeom prst="rect">
            <a:avLst/>
          </a:prstGeom>
          <a:noFill/>
          <a:ln>
            <a:solidFill>
              <a:srgbClr val="003DAB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3D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14,06,564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Certificates Issued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A129F019-0B1F-47DD-BDA8-B530D6127463}"/>
              </a:ext>
            </a:extLst>
          </p:cNvPr>
          <p:cNvSpPr/>
          <p:nvPr/>
        </p:nvSpPr>
        <p:spPr>
          <a:xfrm>
            <a:off x="3758236" y="3866979"/>
            <a:ext cx="8034579" cy="4205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Supporting content delivery in </a:t>
            </a:r>
            <a:r>
              <a:rPr lang="en-GB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Languages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C6B3CE26-3B93-4E78-80AD-F400D94F6BE5}"/>
              </a:ext>
            </a:extLst>
          </p:cNvPr>
          <p:cNvGrpSpPr/>
          <p:nvPr/>
        </p:nvGrpSpPr>
        <p:grpSpPr>
          <a:xfrm>
            <a:off x="3604415" y="4415946"/>
            <a:ext cx="4532601" cy="2185336"/>
            <a:chOff x="1225059" y="2843530"/>
            <a:chExt cx="4532601" cy="218533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481833B0-85E7-4AD9-B800-EF60C6512EE8}"/>
                </a:ext>
              </a:extLst>
            </p:cNvPr>
            <p:cNvSpPr txBox="1"/>
            <p:nvPr/>
          </p:nvSpPr>
          <p:spPr>
            <a:xfrm>
              <a:off x="1225059" y="3814040"/>
              <a:ext cx="1337630" cy="220041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Doctors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0626A788-BA79-450A-A45E-F00BD01C2079}"/>
                </a:ext>
              </a:extLst>
            </p:cNvPr>
            <p:cNvSpPr/>
            <p:nvPr/>
          </p:nvSpPr>
          <p:spPr>
            <a:xfrm>
              <a:off x="1380931" y="2843530"/>
              <a:ext cx="4357396" cy="370968"/>
            </a:xfrm>
            <a:prstGeom prst="rect">
              <a:avLst/>
            </a:prstGeom>
            <a:solidFill>
              <a:srgbClr val="FC6F2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Courses provided to Diverse Audience</a:t>
              </a:r>
            </a:p>
          </p:txBody>
        </p:sp>
        <p:pic>
          <p:nvPicPr>
            <p:cNvPr id="42" name="Graphic 41" descr="Microscope">
              <a:extLst>
                <a:ext uri="{FF2B5EF4-FFF2-40B4-BE49-F238E27FC236}">
                  <a16:creationId xmlns:a16="http://schemas.microsoft.com/office/drawing/2014/main" xmlns="" id="{C471E318-2166-4675-AA5D-C43059BC8E8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1627078" y="4184149"/>
              <a:ext cx="523716" cy="469673"/>
            </a:xfrm>
            <a:prstGeom prst="rect">
              <a:avLst/>
            </a:prstGeom>
          </p:spPr>
        </p:pic>
        <p:pic>
          <p:nvPicPr>
            <p:cNvPr id="43" name="Graphic 42" descr="Atom">
              <a:extLst>
                <a:ext uri="{FF2B5EF4-FFF2-40B4-BE49-F238E27FC236}">
                  <a16:creationId xmlns:a16="http://schemas.microsoft.com/office/drawing/2014/main" xmlns="" id="{6934C895-5D6F-4199-AEF3-1361F0E93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3274534" y="4123133"/>
              <a:ext cx="570189" cy="511351"/>
            </a:xfrm>
            <a:prstGeom prst="rect">
              <a:avLst/>
            </a:prstGeom>
          </p:spPr>
        </p:pic>
        <p:pic>
          <p:nvPicPr>
            <p:cNvPr id="44" name="Graphic 43" descr="Medical">
              <a:extLst>
                <a:ext uri="{FF2B5EF4-FFF2-40B4-BE49-F238E27FC236}">
                  <a16:creationId xmlns:a16="http://schemas.microsoft.com/office/drawing/2014/main" xmlns="" id="{04B27C2B-8EAC-4840-AB85-4F8983FD70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3283294" y="3304711"/>
              <a:ext cx="515282" cy="485840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0E4D104F-3517-4C54-BC5B-3A4A3F764F03}"/>
                </a:ext>
              </a:extLst>
            </p:cNvPr>
            <p:cNvSpPr txBox="1"/>
            <p:nvPr/>
          </p:nvSpPr>
          <p:spPr>
            <a:xfrm>
              <a:off x="2982648" y="3811974"/>
              <a:ext cx="1079818" cy="220041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Nurses</a:t>
              </a:r>
            </a:p>
          </p:txBody>
        </p:sp>
        <p:pic>
          <p:nvPicPr>
            <p:cNvPr id="46" name="Graphic 45" descr="Stethoscope">
              <a:extLst>
                <a:ext uri="{FF2B5EF4-FFF2-40B4-BE49-F238E27FC236}">
                  <a16:creationId xmlns:a16="http://schemas.microsoft.com/office/drawing/2014/main" xmlns="" id="{F3BDFCBF-9A42-4D3D-AB71-68FEED95C7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p:blipFill>
          <p:spPr>
            <a:xfrm>
              <a:off x="1636954" y="3344233"/>
              <a:ext cx="513840" cy="390021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B661455F-A730-452C-BA8E-192A60426974}"/>
                </a:ext>
              </a:extLst>
            </p:cNvPr>
            <p:cNvSpPr txBox="1"/>
            <p:nvPr/>
          </p:nvSpPr>
          <p:spPr>
            <a:xfrm>
              <a:off x="2882196" y="4543845"/>
              <a:ext cx="1380451" cy="403168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Allied &amp; Healthcare</a:t>
              </a:r>
            </a:p>
          </p:txBody>
        </p:sp>
        <p:pic>
          <p:nvPicPr>
            <p:cNvPr id="48" name="Graphic 47" descr="Soldier">
              <a:extLst>
                <a:ext uri="{FF2B5EF4-FFF2-40B4-BE49-F238E27FC236}">
                  <a16:creationId xmlns:a16="http://schemas.microsoft.com/office/drawing/2014/main" xmlns="" id="{7A8D3725-9A57-4806-9BFB-43B1BD58C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8"/>
                </a:ext>
              </a:extLst>
            </a:blip>
            <a:stretch>
              <a:fillRect/>
            </a:stretch>
          </p:blipFill>
          <p:spPr>
            <a:xfrm>
              <a:off x="4812896" y="3344233"/>
              <a:ext cx="515282" cy="391115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E0029722-7CDB-47EF-B459-7269AA591137}"/>
                </a:ext>
              </a:extLst>
            </p:cNvPr>
            <p:cNvSpPr txBox="1"/>
            <p:nvPr/>
          </p:nvSpPr>
          <p:spPr>
            <a:xfrm>
              <a:off x="4402749" y="3748994"/>
              <a:ext cx="1335577" cy="403168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NCC Cadets, NSS Volunteers</a:t>
              </a:r>
            </a:p>
          </p:txBody>
        </p:sp>
        <p:sp>
          <p:nvSpPr>
            <p:cNvPr id="50" name="Freeform 30">
              <a:extLst>
                <a:ext uri="{FF2B5EF4-FFF2-40B4-BE49-F238E27FC236}">
                  <a16:creationId xmlns:a16="http://schemas.microsoft.com/office/drawing/2014/main" xmlns="" id="{2A16BF7F-A24F-4F6E-BB04-19AB91026B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59603" y="4204493"/>
              <a:ext cx="510398" cy="361566"/>
            </a:xfrm>
            <a:custGeom>
              <a:avLst/>
              <a:gdLst>
                <a:gd name="T0" fmla="*/ 171 w 341"/>
                <a:gd name="T1" fmla="*/ 82 h 237"/>
                <a:gd name="T2" fmla="*/ 210 w 341"/>
                <a:gd name="T3" fmla="*/ 43 h 237"/>
                <a:gd name="T4" fmla="*/ 171 w 341"/>
                <a:gd name="T5" fmla="*/ 4 h 237"/>
                <a:gd name="T6" fmla="*/ 132 w 341"/>
                <a:gd name="T7" fmla="*/ 43 h 237"/>
                <a:gd name="T8" fmla="*/ 171 w 341"/>
                <a:gd name="T9" fmla="*/ 82 h 237"/>
                <a:gd name="T10" fmla="*/ 59 w 341"/>
                <a:gd name="T11" fmla="*/ 55 h 237"/>
                <a:gd name="T12" fmla="*/ 86 w 341"/>
                <a:gd name="T13" fmla="*/ 27 h 237"/>
                <a:gd name="T14" fmla="*/ 59 w 341"/>
                <a:gd name="T15" fmla="*/ 0 h 237"/>
                <a:gd name="T16" fmla="*/ 31 w 341"/>
                <a:gd name="T17" fmla="*/ 27 h 237"/>
                <a:gd name="T18" fmla="*/ 59 w 341"/>
                <a:gd name="T19" fmla="*/ 55 h 237"/>
                <a:gd name="T20" fmla="*/ 283 w 341"/>
                <a:gd name="T21" fmla="*/ 55 h 237"/>
                <a:gd name="T22" fmla="*/ 311 w 341"/>
                <a:gd name="T23" fmla="*/ 27 h 237"/>
                <a:gd name="T24" fmla="*/ 283 w 341"/>
                <a:gd name="T25" fmla="*/ 0 h 237"/>
                <a:gd name="T26" fmla="*/ 255 w 341"/>
                <a:gd name="T27" fmla="*/ 27 h 237"/>
                <a:gd name="T28" fmla="*/ 283 w 341"/>
                <a:gd name="T29" fmla="*/ 55 h 237"/>
                <a:gd name="T30" fmla="*/ 341 w 341"/>
                <a:gd name="T31" fmla="*/ 121 h 237"/>
                <a:gd name="T32" fmla="*/ 330 w 341"/>
                <a:gd name="T33" fmla="*/ 69 h 237"/>
                <a:gd name="T34" fmla="*/ 301 w 341"/>
                <a:gd name="T35" fmla="*/ 62 h 237"/>
                <a:gd name="T36" fmla="*/ 295 w 341"/>
                <a:gd name="T37" fmla="*/ 56 h 237"/>
                <a:gd name="T38" fmla="*/ 287 w 341"/>
                <a:gd name="T39" fmla="*/ 66 h 237"/>
                <a:gd name="T40" fmla="*/ 292 w 341"/>
                <a:gd name="T41" fmla="*/ 117 h 237"/>
                <a:gd name="T42" fmla="*/ 283 w 341"/>
                <a:gd name="T43" fmla="*/ 127 h 237"/>
                <a:gd name="T44" fmla="*/ 275 w 341"/>
                <a:gd name="T45" fmla="*/ 118 h 237"/>
                <a:gd name="T46" fmla="*/ 279 w 341"/>
                <a:gd name="T47" fmla="*/ 66 h 237"/>
                <a:gd name="T48" fmla="*/ 271 w 341"/>
                <a:gd name="T49" fmla="*/ 56 h 237"/>
                <a:gd name="T50" fmla="*/ 265 w 341"/>
                <a:gd name="T51" fmla="*/ 62 h 237"/>
                <a:gd name="T52" fmla="*/ 236 w 341"/>
                <a:gd name="T53" fmla="*/ 69 h 237"/>
                <a:gd name="T54" fmla="*/ 229 w 341"/>
                <a:gd name="T55" fmla="*/ 99 h 237"/>
                <a:gd name="T56" fmla="*/ 197 w 341"/>
                <a:gd name="T57" fmla="*/ 92 h 237"/>
                <a:gd name="T58" fmla="*/ 188 w 341"/>
                <a:gd name="T59" fmla="*/ 84 h 237"/>
                <a:gd name="T60" fmla="*/ 176 w 341"/>
                <a:gd name="T61" fmla="*/ 97 h 237"/>
                <a:gd name="T62" fmla="*/ 183 w 341"/>
                <a:gd name="T63" fmla="*/ 170 h 237"/>
                <a:gd name="T64" fmla="*/ 171 w 341"/>
                <a:gd name="T65" fmla="*/ 183 h 237"/>
                <a:gd name="T66" fmla="*/ 159 w 341"/>
                <a:gd name="T67" fmla="*/ 170 h 237"/>
                <a:gd name="T68" fmla="*/ 166 w 341"/>
                <a:gd name="T69" fmla="*/ 97 h 237"/>
                <a:gd name="T70" fmla="*/ 154 w 341"/>
                <a:gd name="T71" fmla="*/ 84 h 237"/>
                <a:gd name="T72" fmla="*/ 145 w 341"/>
                <a:gd name="T73" fmla="*/ 92 h 237"/>
                <a:gd name="T74" fmla="*/ 112 w 341"/>
                <a:gd name="T75" fmla="*/ 99 h 237"/>
                <a:gd name="T76" fmla="*/ 106 w 341"/>
                <a:gd name="T77" fmla="*/ 69 h 237"/>
                <a:gd name="T78" fmla="*/ 77 w 341"/>
                <a:gd name="T79" fmla="*/ 62 h 237"/>
                <a:gd name="T80" fmla="*/ 71 w 341"/>
                <a:gd name="T81" fmla="*/ 56 h 237"/>
                <a:gd name="T82" fmla="*/ 62 w 341"/>
                <a:gd name="T83" fmla="*/ 66 h 237"/>
                <a:gd name="T84" fmla="*/ 67 w 341"/>
                <a:gd name="T85" fmla="*/ 117 h 237"/>
                <a:gd name="T86" fmla="*/ 59 w 341"/>
                <a:gd name="T87" fmla="*/ 127 h 237"/>
                <a:gd name="T88" fmla="*/ 50 w 341"/>
                <a:gd name="T89" fmla="*/ 118 h 237"/>
                <a:gd name="T90" fmla="*/ 55 w 341"/>
                <a:gd name="T91" fmla="*/ 66 h 237"/>
                <a:gd name="T92" fmla="*/ 46 w 341"/>
                <a:gd name="T93" fmla="*/ 56 h 237"/>
                <a:gd name="T94" fmla="*/ 40 w 341"/>
                <a:gd name="T95" fmla="*/ 62 h 237"/>
                <a:gd name="T96" fmla="*/ 12 w 341"/>
                <a:gd name="T97" fmla="*/ 69 h 237"/>
                <a:gd name="T98" fmla="*/ 0 w 341"/>
                <a:gd name="T99" fmla="*/ 121 h 237"/>
                <a:gd name="T100" fmla="*/ 0 w 341"/>
                <a:gd name="T101" fmla="*/ 121 h 237"/>
                <a:gd name="T102" fmla="*/ 21 w 341"/>
                <a:gd name="T103" fmla="*/ 166 h 237"/>
                <a:gd name="T104" fmla="*/ 91 w 341"/>
                <a:gd name="T105" fmla="*/ 166 h 237"/>
                <a:gd name="T106" fmla="*/ 89 w 341"/>
                <a:gd name="T107" fmla="*/ 175 h 237"/>
                <a:gd name="T108" fmla="*/ 89 w 341"/>
                <a:gd name="T109" fmla="*/ 175 h 237"/>
                <a:gd name="T110" fmla="*/ 118 w 341"/>
                <a:gd name="T111" fmla="*/ 237 h 237"/>
                <a:gd name="T112" fmla="*/ 223 w 341"/>
                <a:gd name="T113" fmla="*/ 237 h 237"/>
                <a:gd name="T114" fmla="*/ 253 w 341"/>
                <a:gd name="T115" fmla="*/ 175 h 237"/>
                <a:gd name="T116" fmla="*/ 251 w 341"/>
                <a:gd name="T117" fmla="*/ 166 h 237"/>
                <a:gd name="T118" fmla="*/ 320 w 341"/>
                <a:gd name="T119" fmla="*/ 166 h 237"/>
                <a:gd name="T120" fmla="*/ 341 w 341"/>
                <a:gd name="T121" fmla="*/ 12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1" h="237">
                  <a:moveTo>
                    <a:pt x="171" y="82"/>
                  </a:moveTo>
                  <a:cubicBezTo>
                    <a:pt x="192" y="82"/>
                    <a:pt x="210" y="64"/>
                    <a:pt x="210" y="43"/>
                  </a:cubicBezTo>
                  <a:cubicBezTo>
                    <a:pt x="210" y="22"/>
                    <a:pt x="192" y="4"/>
                    <a:pt x="171" y="4"/>
                  </a:cubicBezTo>
                  <a:cubicBezTo>
                    <a:pt x="149" y="4"/>
                    <a:pt x="132" y="22"/>
                    <a:pt x="132" y="43"/>
                  </a:cubicBezTo>
                  <a:cubicBezTo>
                    <a:pt x="132" y="64"/>
                    <a:pt x="149" y="82"/>
                    <a:pt x="171" y="82"/>
                  </a:cubicBezTo>
                  <a:close/>
                  <a:moveTo>
                    <a:pt x="59" y="55"/>
                  </a:moveTo>
                  <a:cubicBezTo>
                    <a:pt x="74" y="55"/>
                    <a:pt x="86" y="43"/>
                    <a:pt x="86" y="27"/>
                  </a:cubicBezTo>
                  <a:cubicBezTo>
                    <a:pt x="86" y="12"/>
                    <a:pt x="74" y="0"/>
                    <a:pt x="59" y="0"/>
                  </a:cubicBezTo>
                  <a:cubicBezTo>
                    <a:pt x="43" y="0"/>
                    <a:pt x="31" y="12"/>
                    <a:pt x="31" y="27"/>
                  </a:cubicBezTo>
                  <a:cubicBezTo>
                    <a:pt x="31" y="43"/>
                    <a:pt x="43" y="55"/>
                    <a:pt x="59" y="55"/>
                  </a:cubicBezTo>
                  <a:close/>
                  <a:moveTo>
                    <a:pt x="283" y="55"/>
                  </a:moveTo>
                  <a:cubicBezTo>
                    <a:pt x="298" y="55"/>
                    <a:pt x="311" y="43"/>
                    <a:pt x="311" y="27"/>
                  </a:cubicBezTo>
                  <a:cubicBezTo>
                    <a:pt x="311" y="12"/>
                    <a:pt x="298" y="0"/>
                    <a:pt x="283" y="0"/>
                  </a:cubicBezTo>
                  <a:cubicBezTo>
                    <a:pt x="268" y="0"/>
                    <a:pt x="255" y="12"/>
                    <a:pt x="255" y="27"/>
                  </a:cubicBezTo>
                  <a:cubicBezTo>
                    <a:pt x="255" y="43"/>
                    <a:pt x="268" y="55"/>
                    <a:pt x="283" y="55"/>
                  </a:cubicBezTo>
                  <a:close/>
                  <a:moveTo>
                    <a:pt x="341" y="121"/>
                  </a:moveTo>
                  <a:cubicBezTo>
                    <a:pt x="330" y="69"/>
                    <a:pt x="330" y="69"/>
                    <a:pt x="330" y="69"/>
                  </a:cubicBezTo>
                  <a:cubicBezTo>
                    <a:pt x="301" y="62"/>
                    <a:pt x="301" y="62"/>
                    <a:pt x="301" y="62"/>
                  </a:cubicBezTo>
                  <a:cubicBezTo>
                    <a:pt x="295" y="56"/>
                    <a:pt x="295" y="56"/>
                    <a:pt x="295" y="56"/>
                  </a:cubicBezTo>
                  <a:cubicBezTo>
                    <a:pt x="287" y="66"/>
                    <a:pt x="287" y="66"/>
                    <a:pt x="287" y="66"/>
                  </a:cubicBezTo>
                  <a:cubicBezTo>
                    <a:pt x="292" y="117"/>
                    <a:pt x="292" y="117"/>
                    <a:pt x="292" y="117"/>
                  </a:cubicBezTo>
                  <a:cubicBezTo>
                    <a:pt x="283" y="127"/>
                    <a:pt x="283" y="127"/>
                    <a:pt x="283" y="127"/>
                  </a:cubicBezTo>
                  <a:cubicBezTo>
                    <a:pt x="275" y="118"/>
                    <a:pt x="275" y="118"/>
                    <a:pt x="275" y="118"/>
                  </a:cubicBezTo>
                  <a:cubicBezTo>
                    <a:pt x="279" y="66"/>
                    <a:pt x="279" y="66"/>
                    <a:pt x="279" y="66"/>
                  </a:cubicBezTo>
                  <a:cubicBezTo>
                    <a:pt x="271" y="56"/>
                    <a:pt x="271" y="56"/>
                    <a:pt x="271" y="56"/>
                  </a:cubicBezTo>
                  <a:cubicBezTo>
                    <a:pt x="265" y="62"/>
                    <a:pt x="265" y="62"/>
                    <a:pt x="265" y="62"/>
                  </a:cubicBezTo>
                  <a:cubicBezTo>
                    <a:pt x="236" y="69"/>
                    <a:pt x="236" y="69"/>
                    <a:pt x="236" y="69"/>
                  </a:cubicBezTo>
                  <a:cubicBezTo>
                    <a:pt x="229" y="99"/>
                    <a:pt x="229" y="99"/>
                    <a:pt x="229" y="99"/>
                  </a:cubicBezTo>
                  <a:cubicBezTo>
                    <a:pt x="197" y="92"/>
                    <a:pt x="197" y="92"/>
                    <a:pt x="197" y="92"/>
                  </a:cubicBezTo>
                  <a:cubicBezTo>
                    <a:pt x="188" y="84"/>
                    <a:pt x="188" y="84"/>
                    <a:pt x="188" y="84"/>
                  </a:cubicBezTo>
                  <a:cubicBezTo>
                    <a:pt x="176" y="97"/>
                    <a:pt x="176" y="97"/>
                    <a:pt x="176" y="97"/>
                  </a:cubicBezTo>
                  <a:cubicBezTo>
                    <a:pt x="183" y="170"/>
                    <a:pt x="183" y="170"/>
                    <a:pt x="183" y="170"/>
                  </a:cubicBezTo>
                  <a:cubicBezTo>
                    <a:pt x="171" y="183"/>
                    <a:pt x="171" y="183"/>
                    <a:pt x="171" y="183"/>
                  </a:cubicBezTo>
                  <a:cubicBezTo>
                    <a:pt x="159" y="170"/>
                    <a:pt x="159" y="170"/>
                    <a:pt x="159" y="170"/>
                  </a:cubicBezTo>
                  <a:cubicBezTo>
                    <a:pt x="166" y="97"/>
                    <a:pt x="166" y="97"/>
                    <a:pt x="166" y="97"/>
                  </a:cubicBezTo>
                  <a:cubicBezTo>
                    <a:pt x="154" y="84"/>
                    <a:pt x="154" y="84"/>
                    <a:pt x="154" y="84"/>
                  </a:cubicBezTo>
                  <a:cubicBezTo>
                    <a:pt x="145" y="92"/>
                    <a:pt x="145" y="92"/>
                    <a:pt x="145" y="92"/>
                  </a:cubicBezTo>
                  <a:cubicBezTo>
                    <a:pt x="112" y="99"/>
                    <a:pt x="112" y="99"/>
                    <a:pt x="112" y="99"/>
                  </a:cubicBezTo>
                  <a:cubicBezTo>
                    <a:pt x="106" y="69"/>
                    <a:pt x="106" y="69"/>
                    <a:pt x="106" y="69"/>
                  </a:cubicBezTo>
                  <a:cubicBezTo>
                    <a:pt x="77" y="62"/>
                    <a:pt x="77" y="62"/>
                    <a:pt x="77" y="62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62" y="66"/>
                    <a:pt x="62" y="66"/>
                    <a:pt x="62" y="66"/>
                  </a:cubicBezTo>
                  <a:cubicBezTo>
                    <a:pt x="67" y="117"/>
                    <a:pt x="67" y="117"/>
                    <a:pt x="67" y="117"/>
                  </a:cubicBezTo>
                  <a:cubicBezTo>
                    <a:pt x="59" y="127"/>
                    <a:pt x="59" y="127"/>
                    <a:pt x="59" y="127"/>
                  </a:cubicBezTo>
                  <a:cubicBezTo>
                    <a:pt x="50" y="118"/>
                    <a:pt x="50" y="118"/>
                    <a:pt x="50" y="118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21" y="166"/>
                    <a:pt x="21" y="166"/>
                    <a:pt x="21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89" y="175"/>
                    <a:pt x="89" y="175"/>
                    <a:pt x="89" y="175"/>
                  </a:cubicBezTo>
                  <a:cubicBezTo>
                    <a:pt x="89" y="175"/>
                    <a:pt x="89" y="175"/>
                    <a:pt x="89" y="175"/>
                  </a:cubicBezTo>
                  <a:cubicBezTo>
                    <a:pt x="118" y="237"/>
                    <a:pt x="118" y="237"/>
                    <a:pt x="118" y="237"/>
                  </a:cubicBezTo>
                  <a:cubicBezTo>
                    <a:pt x="223" y="237"/>
                    <a:pt x="223" y="237"/>
                    <a:pt x="223" y="237"/>
                  </a:cubicBezTo>
                  <a:cubicBezTo>
                    <a:pt x="253" y="175"/>
                    <a:pt x="253" y="175"/>
                    <a:pt x="253" y="175"/>
                  </a:cubicBezTo>
                  <a:cubicBezTo>
                    <a:pt x="251" y="166"/>
                    <a:pt x="251" y="166"/>
                    <a:pt x="251" y="166"/>
                  </a:cubicBezTo>
                  <a:cubicBezTo>
                    <a:pt x="320" y="166"/>
                    <a:pt x="320" y="166"/>
                    <a:pt x="320" y="166"/>
                  </a:cubicBezTo>
                  <a:lnTo>
                    <a:pt x="341" y="121"/>
                  </a:lnTo>
                  <a:close/>
                </a:path>
              </a:pathLst>
            </a:custGeom>
            <a:solidFill>
              <a:srgbClr val="0102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954903D8-F85D-4C79-B9BB-BA03A964B273}"/>
                </a:ext>
              </a:extLst>
            </p:cNvPr>
            <p:cNvSpPr txBox="1"/>
            <p:nvPr/>
          </p:nvSpPr>
          <p:spPr>
            <a:xfrm>
              <a:off x="4194467" y="4625698"/>
              <a:ext cx="1563193" cy="403168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ASHA &amp; Anganwadi volunteers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1DDE5B27-2C29-4E82-B0EE-1DCEF465A825}"/>
                </a:ext>
              </a:extLst>
            </p:cNvPr>
            <p:cNvSpPr txBox="1"/>
            <p:nvPr/>
          </p:nvSpPr>
          <p:spPr>
            <a:xfrm>
              <a:off x="1225059" y="4716603"/>
              <a:ext cx="1380451" cy="220041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Technicians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45CCF377-8743-4D53-9770-AA955B7FC566}"/>
              </a:ext>
            </a:extLst>
          </p:cNvPr>
          <p:cNvGrpSpPr/>
          <p:nvPr/>
        </p:nvGrpSpPr>
        <p:grpSpPr>
          <a:xfrm>
            <a:off x="8459950" y="4415946"/>
            <a:ext cx="3535519" cy="2213460"/>
            <a:chOff x="1380930" y="5105673"/>
            <a:chExt cx="3535519" cy="2213460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xmlns="" id="{959CF40A-B1DE-4FE6-AB6A-11A34EBBB95B}"/>
                </a:ext>
              </a:extLst>
            </p:cNvPr>
            <p:cNvSpPr/>
            <p:nvPr/>
          </p:nvSpPr>
          <p:spPr>
            <a:xfrm>
              <a:off x="1380930" y="5105673"/>
              <a:ext cx="3332866" cy="370968"/>
            </a:xfrm>
            <a:prstGeom prst="rect">
              <a:avLst/>
            </a:prstGeom>
            <a:solidFill>
              <a:srgbClr val="FC6F2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Through Multiple Channels of Delivery</a:t>
              </a:r>
            </a:p>
          </p:txBody>
        </p:sp>
        <p:sp>
          <p:nvSpPr>
            <p:cNvPr id="55" name="Freeform 4840">
              <a:extLst>
                <a:ext uri="{FF2B5EF4-FFF2-40B4-BE49-F238E27FC236}">
                  <a16:creationId xmlns:a16="http://schemas.microsoft.com/office/drawing/2014/main" xmlns="" id="{0D209980-C064-4250-8374-10B4022E42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4259" y="5629425"/>
              <a:ext cx="324382" cy="409984"/>
            </a:xfrm>
            <a:custGeom>
              <a:avLst/>
              <a:gdLst>
                <a:gd name="T0" fmla="*/ 120 w 288"/>
                <a:gd name="T1" fmla="*/ 84 h 364"/>
                <a:gd name="T2" fmla="*/ 96 w 288"/>
                <a:gd name="T3" fmla="*/ 74 h 364"/>
                <a:gd name="T4" fmla="*/ 106 w 288"/>
                <a:gd name="T5" fmla="*/ 52 h 364"/>
                <a:gd name="T6" fmla="*/ 130 w 288"/>
                <a:gd name="T7" fmla="*/ 62 h 364"/>
                <a:gd name="T8" fmla="*/ 74 w 288"/>
                <a:gd name="T9" fmla="*/ 52 h 364"/>
                <a:gd name="T10" fmla="*/ 50 w 288"/>
                <a:gd name="T11" fmla="*/ 58 h 364"/>
                <a:gd name="T12" fmla="*/ 54 w 288"/>
                <a:gd name="T13" fmla="*/ 82 h 364"/>
                <a:gd name="T14" fmla="*/ 80 w 288"/>
                <a:gd name="T15" fmla="*/ 78 h 364"/>
                <a:gd name="T16" fmla="*/ 148 w 288"/>
                <a:gd name="T17" fmla="*/ 54 h 364"/>
                <a:gd name="T18" fmla="*/ 148 w 288"/>
                <a:gd name="T19" fmla="*/ 80 h 364"/>
                <a:gd name="T20" fmla="*/ 174 w 288"/>
                <a:gd name="T21" fmla="*/ 80 h 364"/>
                <a:gd name="T22" fmla="*/ 174 w 288"/>
                <a:gd name="T23" fmla="*/ 54 h 364"/>
                <a:gd name="T24" fmla="*/ 128 w 288"/>
                <a:gd name="T25" fmla="*/ 106 h 364"/>
                <a:gd name="T26" fmla="*/ 102 w 288"/>
                <a:gd name="T27" fmla="*/ 100 h 364"/>
                <a:gd name="T28" fmla="*/ 98 w 288"/>
                <a:gd name="T29" fmla="*/ 126 h 364"/>
                <a:gd name="T30" fmla="*/ 122 w 288"/>
                <a:gd name="T31" fmla="*/ 130 h 364"/>
                <a:gd name="T32" fmla="*/ 82 w 288"/>
                <a:gd name="T33" fmla="*/ 110 h 364"/>
                <a:gd name="T34" fmla="*/ 58 w 288"/>
                <a:gd name="T35" fmla="*/ 100 h 364"/>
                <a:gd name="T36" fmla="*/ 48 w 288"/>
                <a:gd name="T37" fmla="*/ 122 h 364"/>
                <a:gd name="T38" fmla="*/ 72 w 288"/>
                <a:gd name="T39" fmla="*/ 132 h 364"/>
                <a:gd name="T40" fmla="*/ 120 w 288"/>
                <a:gd name="T41" fmla="*/ 148 h 364"/>
                <a:gd name="T42" fmla="*/ 96 w 288"/>
                <a:gd name="T43" fmla="*/ 158 h 364"/>
                <a:gd name="T44" fmla="*/ 106 w 288"/>
                <a:gd name="T45" fmla="*/ 180 h 364"/>
                <a:gd name="T46" fmla="*/ 130 w 288"/>
                <a:gd name="T47" fmla="*/ 170 h 364"/>
                <a:gd name="T48" fmla="*/ 120 w 288"/>
                <a:gd name="T49" fmla="*/ 148 h 364"/>
                <a:gd name="T50" fmla="*/ 52 w 288"/>
                <a:gd name="T51" fmla="*/ 150 h 364"/>
                <a:gd name="T52" fmla="*/ 52 w 288"/>
                <a:gd name="T53" fmla="*/ 176 h 364"/>
                <a:gd name="T54" fmla="*/ 78 w 288"/>
                <a:gd name="T55" fmla="*/ 176 h 364"/>
                <a:gd name="T56" fmla="*/ 78 w 288"/>
                <a:gd name="T57" fmla="*/ 150 h 364"/>
                <a:gd name="T58" fmla="*/ 216 w 288"/>
                <a:gd name="T59" fmla="*/ 348 h 364"/>
                <a:gd name="T60" fmla="*/ 40 w 288"/>
                <a:gd name="T61" fmla="*/ 364 h 364"/>
                <a:gd name="T62" fmla="*/ 8 w 288"/>
                <a:gd name="T63" fmla="*/ 346 h 364"/>
                <a:gd name="T64" fmla="*/ 2 w 288"/>
                <a:gd name="T65" fmla="*/ 32 h 364"/>
                <a:gd name="T66" fmla="*/ 32 w 288"/>
                <a:gd name="T67" fmla="*/ 0 h 364"/>
                <a:gd name="T68" fmla="*/ 208 w 288"/>
                <a:gd name="T69" fmla="*/ 6 h 364"/>
                <a:gd name="T70" fmla="*/ 224 w 288"/>
                <a:gd name="T71" fmla="*/ 158 h 364"/>
                <a:gd name="T72" fmla="*/ 206 w 288"/>
                <a:gd name="T73" fmla="*/ 148 h 364"/>
                <a:gd name="T74" fmla="*/ 194 w 288"/>
                <a:gd name="T75" fmla="*/ 36 h 364"/>
                <a:gd name="T76" fmla="*/ 36 w 288"/>
                <a:gd name="T77" fmla="*/ 30 h 364"/>
                <a:gd name="T78" fmla="*/ 32 w 288"/>
                <a:gd name="T79" fmla="*/ 274 h 364"/>
                <a:gd name="T80" fmla="*/ 156 w 288"/>
                <a:gd name="T81" fmla="*/ 324 h 364"/>
                <a:gd name="T82" fmla="*/ 216 w 288"/>
                <a:gd name="T83" fmla="*/ 348 h 364"/>
                <a:gd name="T84" fmla="*/ 120 w 288"/>
                <a:gd name="T85" fmla="*/ 304 h 364"/>
                <a:gd name="T86" fmla="*/ 92 w 288"/>
                <a:gd name="T87" fmla="*/ 324 h 364"/>
                <a:gd name="T88" fmla="*/ 112 w 288"/>
                <a:gd name="T89" fmla="*/ 342 h 364"/>
                <a:gd name="T90" fmla="*/ 288 w 288"/>
                <a:gd name="T91" fmla="*/ 256 h 364"/>
                <a:gd name="T92" fmla="*/ 282 w 288"/>
                <a:gd name="T93" fmla="*/ 188 h 364"/>
                <a:gd name="T94" fmla="*/ 254 w 288"/>
                <a:gd name="T95" fmla="*/ 190 h 364"/>
                <a:gd name="T96" fmla="*/ 242 w 288"/>
                <a:gd name="T97" fmla="*/ 174 h 364"/>
                <a:gd name="T98" fmla="*/ 216 w 288"/>
                <a:gd name="T99" fmla="*/ 186 h 364"/>
                <a:gd name="T100" fmla="*/ 198 w 288"/>
                <a:gd name="T101" fmla="*/ 164 h 364"/>
                <a:gd name="T102" fmla="*/ 180 w 288"/>
                <a:gd name="T103" fmla="*/ 118 h 364"/>
                <a:gd name="T104" fmla="*/ 162 w 288"/>
                <a:gd name="T105" fmla="*/ 100 h 364"/>
                <a:gd name="T106" fmla="*/ 118 w 288"/>
                <a:gd name="T107" fmla="*/ 212 h 364"/>
                <a:gd name="T108" fmla="*/ 92 w 288"/>
                <a:gd name="T109" fmla="*/ 212 h 364"/>
                <a:gd name="T110" fmla="*/ 166 w 288"/>
                <a:gd name="T111" fmla="*/ 312 h 364"/>
                <a:gd name="T112" fmla="*/ 216 w 288"/>
                <a:gd name="T113" fmla="*/ 332 h 364"/>
                <a:gd name="T114" fmla="*/ 276 w 288"/>
                <a:gd name="T115" fmla="*/ 300 h 364"/>
                <a:gd name="T116" fmla="*/ 288 w 288"/>
                <a:gd name="T117" fmla="*/ 256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8" h="364">
                  <a:moveTo>
                    <a:pt x="130" y="74"/>
                  </a:moveTo>
                  <a:lnTo>
                    <a:pt x="130" y="74"/>
                  </a:lnTo>
                  <a:lnTo>
                    <a:pt x="128" y="78"/>
                  </a:lnTo>
                  <a:lnTo>
                    <a:pt x="126" y="80"/>
                  </a:lnTo>
                  <a:lnTo>
                    <a:pt x="122" y="82"/>
                  </a:lnTo>
                  <a:lnTo>
                    <a:pt x="120" y="84"/>
                  </a:lnTo>
                  <a:lnTo>
                    <a:pt x="106" y="84"/>
                  </a:lnTo>
                  <a:lnTo>
                    <a:pt x="106" y="84"/>
                  </a:lnTo>
                  <a:lnTo>
                    <a:pt x="102" y="82"/>
                  </a:lnTo>
                  <a:lnTo>
                    <a:pt x="100" y="80"/>
                  </a:lnTo>
                  <a:lnTo>
                    <a:pt x="98" y="78"/>
                  </a:lnTo>
                  <a:lnTo>
                    <a:pt x="96" y="74"/>
                  </a:lnTo>
                  <a:lnTo>
                    <a:pt x="96" y="62"/>
                  </a:lnTo>
                  <a:lnTo>
                    <a:pt x="96" y="62"/>
                  </a:lnTo>
                  <a:lnTo>
                    <a:pt x="98" y="58"/>
                  </a:lnTo>
                  <a:lnTo>
                    <a:pt x="100" y="54"/>
                  </a:lnTo>
                  <a:lnTo>
                    <a:pt x="102" y="52"/>
                  </a:lnTo>
                  <a:lnTo>
                    <a:pt x="106" y="52"/>
                  </a:lnTo>
                  <a:lnTo>
                    <a:pt x="120" y="52"/>
                  </a:lnTo>
                  <a:lnTo>
                    <a:pt x="120" y="52"/>
                  </a:lnTo>
                  <a:lnTo>
                    <a:pt x="122" y="52"/>
                  </a:lnTo>
                  <a:lnTo>
                    <a:pt x="126" y="54"/>
                  </a:lnTo>
                  <a:lnTo>
                    <a:pt x="128" y="58"/>
                  </a:lnTo>
                  <a:lnTo>
                    <a:pt x="130" y="62"/>
                  </a:lnTo>
                  <a:lnTo>
                    <a:pt x="130" y="74"/>
                  </a:lnTo>
                  <a:close/>
                  <a:moveTo>
                    <a:pt x="82" y="62"/>
                  </a:moveTo>
                  <a:lnTo>
                    <a:pt x="82" y="62"/>
                  </a:lnTo>
                  <a:lnTo>
                    <a:pt x="80" y="58"/>
                  </a:lnTo>
                  <a:lnTo>
                    <a:pt x="78" y="54"/>
                  </a:lnTo>
                  <a:lnTo>
                    <a:pt x="74" y="52"/>
                  </a:lnTo>
                  <a:lnTo>
                    <a:pt x="72" y="52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54" y="52"/>
                  </a:lnTo>
                  <a:lnTo>
                    <a:pt x="52" y="54"/>
                  </a:lnTo>
                  <a:lnTo>
                    <a:pt x="50" y="58"/>
                  </a:lnTo>
                  <a:lnTo>
                    <a:pt x="48" y="62"/>
                  </a:lnTo>
                  <a:lnTo>
                    <a:pt x="48" y="74"/>
                  </a:lnTo>
                  <a:lnTo>
                    <a:pt x="48" y="74"/>
                  </a:lnTo>
                  <a:lnTo>
                    <a:pt x="50" y="78"/>
                  </a:lnTo>
                  <a:lnTo>
                    <a:pt x="52" y="80"/>
                  </a:lnTo>
                  <a:lnTo>
                    <a:pt x="54" y="82"/>
                  </a:lnTo>
                  <a:lnTo>
                    <a:pt x="58" y="84"/>
                  </a:lnTo>
                  <a:lnTo>
                    <a:pt x="72" y="84"/>
                  </a:lnTo>
                  <a:lnTo>
                    <a:pt x="72" y="84"/>
                  </a:lnTo>
                  <a:lnTo>
                    <a:pt x="74" y="82"/>
                  </a:lnTo>
                  <a:lnTo>
                    <a:pt x="78" y="80"/>
                  </a:lnTo>
                  <a:lnTo>
                    <a:pt x="80" y="78"/>
                  </a:lnTo>
                  <a:lnTo>
                    <a:pt x="82" y="74"/>
                  </a:lnTo>
                  <a:lnTo>
                    <a:pt x="82" y="62"/>
                  </a:lnTo>
                  <a:close/>
                  <a:moveTo>
                    <a:pt x="154" y="52"/>
                  </a:moveTo>
                  <a:lnTo>
                    <a:pt x="154" y="52"/>
                  </a:lnTo>
                  <a:lnTo>
                    <a:pt x="150" y="52"/>
                  </a:lnTo>
                  <a:lnTo>
                    <a:pt x="148" y="54"/>
                  </a:lnTo>
                  <a:lnTo>
                    <a:pt x="146" y="58"/>
                  </a:lnTo>
                  <a:lnTo>
                    <a:pt x="144" y="62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46" y="78"/>
                  </a:lnTo>
                  <a:lnTo>
                    <a:pt x="148" y="80"/>
                  </a:lnTo>
                  <a:lnTo>
                    <a:pt x="150" y="82"/>
                  </a:lnTo>
                  <a:lnTo>
                    <a:pt x="154" y="84"/>
                  </a:lnTo>
                  <a:lnTo>
                    <a:pt x="168" y="84"/>
                  </a:lnTo>
                  <a:lnTo>
                    <a:pt x="168" y="84"/>
                  </a:lnTo>
                  <a:lnTo>
                    <a:pt x="170" y="82"/>
                  </a:lnTo>
                  <a:lnTo>
                    <a:pt x="174" y="80"/>
                  </a:lnTo>
                  <a:lnTo>
                    <a:pt x="176" y="78"/>
                  </a:lnTo>
                  <a:lnTo>
                    <a:pt x="178" y="74"/>
                  </a:lnTo>
                  <a:lnTo>
                    <a:pt x="178" y="62"/>
                  </a:lnTo>
                  <a:lnTo>
                    <a:pt x="178" y="62"/>
                  </a:lnTo>
                  <a:lnTo>
                    <a:pt x="176" y="58"/>
                  </a:lnTo>
                  <a:lnTo>
                    <a:pt x="174" y="54"/>
                  </a:lnTo>
                  <a:lnTo>
                    <a:pt x="170" y="52"/>
                  </a:lnTo>
                  <a:lnTo>
                    <a:pt x="168" y="52"/>
                  </a:lnTo>
                  <a:lnTo>
                    <a:pt x="154" y="52"/>
                  </a:lnTo>
                  <a:close/>
                  <a:moveTo>
                    <a:pt x="130" y="110"/>
                  </a:moveTo>
                  <a:lnTo>
                    <a:pt x="130" y="110"/>
                  </a:lnTo>
                  <a:lnTo>
                    <a:pt x="128" y="106"/>
                  </a:lnTo>
                  <a:lnTo>
                    <a:pt x="126" y="102"/>
                  </a:lnTo>
                  <a:lnTo>
                    <a:pt x="122" y="100"/>
                  </a:lnTo>
                  <a:lnTo>
                    <a:pt x="120" y="100"/>
                  </a:lnTo>
                  <a:lnTo>
                    <a:pt x="106" y="100"/>
                  </a:lnTo>
                  <a:lnTo>
                    <a:pt x="106" y="100"/>
                  </a:lnTo>
                  <a:lnTo>
                    <a:pt x="102" y="100"/>
                  </a:lnTo>
                  <a:lnTo>
                    <a:pt x="100" y="102"/>
                  </a:lnTo>
                  <a:lnTo>
                    <a:pt x="98" y="106"/>
                  </a:lnTo>
                  <a:lnTo>
                    <a:pt x="96" y="110"/>
                  </a:lnTo>
                  <a:lnTo>
                    <a:pt x="96" y="122"/>
                  </a:lnTo>
                  <a:lnTo>
                    <a:pt x="96" y="122"/>
                  </a:lnTo>
                  <a:lnTo>
                    <a:pt x="98" y="126"/>
                  </a:lnTo>
                  <a:lnTo>
                    <a:pt x="100" y="128"/>
                  </a:lnTo>
                  <a:lnTo>
                    <a:pt x="102" y="130"/>
                  </a:lnTo>
                  <a:lnTo>
                    <a:pt x="106" y="132"/>
                  </a:lnTo>
                  <a:lnTo>
                    <a:pt x="120" y="132"/>
                  </a:lnTo>
                  <a:lnTo>
                    <a:pt x="120" y="132"/>
                  </a:lnTo>
                  <a:lnTo>
                    <a:pt x="122" y="130"/>
                  </a:lnTo>
                  <a:lnTo>
                    <a:pt x="126" y="128"/>
                  </a:lnTo>
                  <a:lnTo>
                    <a:pt x="128" y="126"/>
                  </a:lnTo>
                  <a:lnTo>
                    <a:pt x="130" y="122"/>
                  </a:lnTo>
                  <a:lnTo>
                    <a:pt x="130" y="110"/>
                  </a:lnTo>
                  <a:close/>
                  <a:moveTo>
                    <a:pt x="82" y="110"/>
                  </a:moveTo>
                  <a:lnTo>
                    <a:pt x="82" y="110"/>
                  </a:lnTo>
                  <a:lnTo>
                    <a:pt x="80" y="106"/>
                  </a:lnTo>
                  <a:lnTo>
                    <a:pt x="78" y="102"/>
                  </a:lnTo>
                  <a:lnTo>
                    <a:pt x="74" y="100"/>
                  </a:lnTo>
                  <a:lnTo>
                    <a:pt x="72" y="100"/>
                  </a:lnTo>
                  <a:lnTo>
                    <a:pt x="58" y="100"/>
                  </a:lnTo>
                  <a:lnTo>
                    <a:pt x="58" y="100"/>
                  </a:lnTo>
                  <a:lnTo>
                    <a:pt x="54" y="100"/>
                  </a:lnTo>
                  <a:lnTo>
                    <a:pt x="52" y="102"/>
                  </a:lnTo>
                  <a:lnTo>
                    <a:pt x="50" y="106"/>
                  </a:lnTo>
                  <a:lnTo>
                    <a:pt x="48" y="110"/>
                  </a:lnTo>
                  <a:lnTo>
                    <a:pt x="48" y="122"/>
                  </a:lnTo>
                  <a:lnTo>
                    <a:pt x="48" y="122"/>
                  </a:lnTo>
                  <a:lnTo>
                    <a:pt x="50" y="126"/>
                  </a:lnTo>
                  <a:lnTo>
                    <a:pt x="52" y="128"/>
                  </a:lnTo>
                  <a:lnTo>
                    <a:pt x="54" y="130"/>
                  </a:lnTo>
                  <a:lnTo>
                    <a:pt x="58" y="132"/>
                  </a:lnTo>
                  <a:lnTo>
                    <a:pt x="72" y="132"/>
                  </a:lnTo>
                  <a:lnTo>
                    <a:pt x="72" y="132"/>
                  </a:lnTo>
                  <a:lnTo>
                    <a:pt x="74" y="130"/>
                  </a:lnTo>
                  <a:lnTo>
                    <a:pt x="78" y="128"/>
                  </a:lnTo>
                  <a:lnTo>
                    <a:pt x="80" y="126"/>
                  </a:lnTo>
                  <a:lnTo>
                    <a:pt x="82" y="122"/>
                  </a:lnTo>
                  <a:lnTo>
                    <a:pt x="82" y="110"/>
                  </a:lnTo>
                  <a:close/>
                  <a:moveTo>
                    <a:pt x="120" y="148"/>
                  </a:moveTo>
                  <a:lnTo>
                    <a:pt x="106" y="148"/>
                  </a:lnTo>
                  <a:lnTo>
                    <a:pt x="106" y="148"/>
                  </a:lnTo>
                  <a:lnTo>
                    <a:pt x="102" y="148"/>
                  </a:lnTo>
                  <a:lnTo>
                    <a:pt x="100" y="150"/>
                  </a:lnTo>
                  <a:lnTo>
                    <a:pt x="98" y="154"/>
                  </a:lnTo>
                  <a:lnTo>
                    <a:pt x="96" y="158"/>
                  </a:lnTo>
                  <a:lnTo>
                    <a:pt x="96" y="170"/>
                  </a:lnTo>
                  <a:lnTo>
                    <a:pt x="96" y="170"/>
                  </a:lnTo>
                  <a:lnTo>
                    <a:pt x="98" y="174"/>
                  </a:lnTo>
                  <a:lnTo>
                    <a:pt x="100" y="176"/>
                  </a:lnTo>
                  <a:lnTo>
                    <a:pt x="102" y="178"/>
                  </a:lnTo>
                  <a:lnTo>
                    <a:pt x="106" y="180"/>
                  </a:lnTo>
                  <a:lnTo>
                    <a:pt x="120" y="180"/>
                  </a:lnTo>
                  <a:lnTo>
                    <a:pt x="120" y="180"/>
                  </a:lnTo>
                  <a:lnTo>
                    <a:pt x="122" y="178"/>
                  </a:lnTo>
                  <a:lnTo>
                    <a:pt x="126" y="176"/>
                  </a:lnTo>
                  <a:lnTo>
                    <a:pt x="128" y="174"/>
                  </a:lnTo>
                  <a:lnTo>
                    <a:pt x="130" y="170"/>
                  </a:lnTo>
                  <a:lnTo>
                    <a:pt x="130" y="158"/>
                  </a:lnTo>
                  <a:lnTo>
                    <a:pt x="130" y="158"/>
                  </a:lnTo>
                  <a:lnTo>
                    <a:pt x="128" y="154"/>
                  </a:lnTo>
                  <a:lnTo>
                    <a:pt x="126" y="150"/>
                  </a:lnTo>
                  <a:lnTo>
                    <a:pt x="122" y="148"/>
                  </a:lnTo>
                  <a:lnTo>
                    <a:pt x="120" y="148"/>
                  </a:lnTo>
                  <a:lnTo>
                    <a:pt x="120" y="148"/>
                  </a:lnTo>
                  <a:close/>
                  <a:moveTo>
                    <a:pt x="72" y="148"/>
                  </a:moveTo>
                  <a:lnTo>
                    <a:pt x="58" y="148"/>
                  </a:lnTo>
                  <a:lnTo>
                    <a:pt x="58" y="148"/>
                  </a:lnTo>
                  <a:lnTo>
                    <a:pt x="54" y="148"/>
                  </a:lnTo>
                  <a:lnTo>
                    <a:pt x="52" y="150"/>
                  </a:lnTo>
                  <a:lnTo>
                    <a:pt x="50" y="154"/>
                  </a:lnTo>
                  <a:lnTo>
                    <a:pt x="48" y="158"/>
                  </a:lnTo>
                  <a:lnTo>
                    <a:pt x="48" y="170"/>
                  </a:lnTo>
                  <a:lnTo>
                    <a:pt x="48" y="170"/>
                  </a:lnTo>
                  <a:lnTo>
                    <a:pt x="50" y="174"/>
                  </a:lnTo>
                  <a:lnTo>
                    <a:pt x="52" y="176"/>
                  </a:lnTo>
                  <a:lnTo>
                    <a:pt x="54" y="178"/>
                  </a:lnTo>
                  <a:lnTo>
                    <a:pt x="58" y="180"/>
                  </a:lnTo>
                  <a:lnTo>
                    <a:pt x="72" y="180"/>
                  </a:lnTo>
                  <a:lnTo>
                    <a:pt x="72" y="180"/>
                  </a:lnTo>
                  <a:lnTo>
                    <a:pt x="74" y="178"/>
                  </a:lnTo>
                  <a:lnTo>
                    <a:pt x="78" y="176"/>
                  </a:lnTo>
                  <a:lnTo>
                    <a:pt x="80" y="174"/>
                  </a:lnTo>
                  <a:lnTo>
                    <a:pt x="82" y="170"/>
                  </a:lnTo>
                  <a:lnTo>
                    <a:pt x="82" y="158"/>
                  </a:lnTo>
                  <a:lnTo>
                    <a:pt x="82" y="158"/>
                  </a:lnTo>
                  <a:lnTo>
                    <a:pt x="80" y="154"/>
                  </a:lnTo>
                  <a:lnTo>
                    <a:pt x="78" y="150"/>
                  </a:lnTo>
                  <a:lnTo>
                    <a:pt x="74" y="148"/>
                  </a:lnTo>
                  <a:lnTo>
                    <a:pt x="72" y="148"/>
                  </a:lnTo>
                  <a:lnTo>
                    <a:pt x="72" y="148"/>
                  </a:lnTo>
                  <a:close/>
                  <a:moveTo>
                    <a:pt x="216" y="348"/>
                  </a:moveTo>
                  <a:lnTo>
                    <a:pt x="216" y="348"/>
                  </a:lnTo>
                  <a:lnTo>
                    <a:pt x="216" y="348"/>
                  </a:lnTo>
                  <a:lnTo>
                    <a:pt x="216" y="348"/>
                  </a:lnTo>
                  <a:lnTo>
                    <a:pt x="210" y="354"/>
                  </a:lnTo>
                  <a:lnTo>
                    <a:pt x="202" y="360"/>
                  </a:lnTo>
                  <a:lnTo>
                    <a:pt x="194" y="362"/>
                  </a:lnTo>
                  <a:lnTo>
                    <a:pt x="184" y="364"/>
                  </a:lnTo>
                  <a:lnTo>
                    <a:pt x="40" y="364"/>
                  </a:lnTo>
                  <a:lnTo>
                    <a:pt x="40" y="364"/>
                  </a:lnTo>
                  <a:lnTo>
                    <a:pt x="32" y="364"/>
                  </a:lnTo>
                  <a:lnTo>
                    <a:pt x="26" y="360"/>
                  </a:lnTo>
                  <a:lnTo>
                    <a:pt x="18" y="358"/>
                  </a:lnTo>
                  <a:lnTo>
                    <a:pt x="12" y="352"/>
                  </a:lnTo>
                  <a:lnTo>
                    <a:pt x="8" y="346"/>
                  </a:lnTo>
                  <a:lnTo>
                    <a:pt x="4" y="340"/>
                  </a:lnTo>
                  <a:lnTo>
                    <a:pt x="2" y="332"/>
                  </a:lnTo>
                  <a:lnTo>
                    <a:pt x="0" y="32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6" y="4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184" y="0"/>
                  </a:lnTo>
                  <a:lnTo>
                    <a:pt x="184" y="0"/>
                  </a:lnTo>
                  <a:lnTo>
                    <a:pt x="192" y="0"/>
                  </a:lnTo>
                  <a:lnTo>
                    <a:pt x="200" y="4"/>
                  </a:lnTo>
                  <a:lnTo>
                    <a:pt x="208" y="6"/>
                  </a:lnTo>
                  <a:lnTo>
                    <a:pt x="214" y="12"/>
                  </a:lnTo>
                  <a:lnTo>
                    <a:pt x="218" y="18"/>
                  </a:lnTo>
                  <a:lnTo>
                    <a:pt x="222" y="24"/>
                  </a:lnTo>
                  <a:lnTo>
                    <a:pt x="224" y="32"/>
                  </a:lnTo>
                  <a:lnTo>
                    <a:pt x="224" y="40"/>
                  </a:lnTo>
                  <a:lnTo>
                    <a:pt x="224" y="158"/>
                  </a:lnTo>
                  <a:lnTo>
                    <a:pt x="224" y="158"/>
                  </a:lnTo>
                  <a:lnTo>
                    <a:pt x="224" y="158"/>
                  </a:lnTo>
                  <a:lnTo>
                    <a:pt x="224" y="158"/>
                  </a:lnTo>
                  <a:lnTo>
                    <a:pt x="218" y="154"/>
                  </a:lnTo>
                  <a:lnTo>
                    <a:pt x="212" y="150"/>
                  </a:lnTo>
                  <a:lnTo>
                    <a:pt x="206" y="148"/>
                  </a:lnTo>
                  <a:lnTo>
                    <a:pt x="198" y="148"/>
                  </a:lnTo>
                  <a:lnTo>
                    <a:pt x="198" y="148"/>
                  </a:lnTo>
                  <a:lnTo>
                    <a:pt x="194" y="148"/>
                  </a:lnTo>
                  <a:lnTo>
                    <a:pt x="194" y="40"/>
                  </a:lnTo>
                  <a:lnTo>
                    <a:pt x="194" y="40"/>
                  </a:lnTo>
                  <a:lnTo>
                    <a:pt x="194" y="36"/>
                  </a:lnTo>
                  <a:lnTo>
                    <a:pt x="192" y="32"/>
                  </a:lnTo>
                  <a:lnTo>
                    <a:pt x="188" y="30"/>
                  </a:lnTo>
                  <a:lnTo>
                    <a:pt x="184" y="30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36" y="30"/>
                  </a:lnTo>
                  <a:lnTo>
                    <a:pt x="34" y="32"/>
                  </a:lnTo>
                  <a:lnTo>
                    <a:pt x="32" y="36"/>
                  </a:lnTo>
                  <a:lnTo>
                    <a:pt x="30" y="40"/>
                  </a:lnTo>
                  <a:lnTo>
                    <a:pt x="30" y="270"/>
                  </a:lnTo>
                  <a:lnTo>
                    <a:pt x="30" y="270"/>
                  </a:lnTo>
                  <a:lnTo>
                    <a:pt x="32" y="274"/>
                  </a:lnTo>
                  <a:lnTo>
                    <a:pt x="34" y="276"/>
                  </a:lnTo>
                  <a:lnTo>
                    <a:pt x="36" y="278"/>
                  </a:lnTo>
                  <a:lnTo>
                    <a:pt x="40" y="280"/>
                  </a:lnTo>
                  <a:lnTo>
                    <a:pt x="110" y="280"/>
                  </a:lnTo>
                  <a:lnTo>
                    <a:pt x="156" y="324"/>
                  </a:lnTo>
                  <a:lnTo>
                    <a:pt x="156" y="324"/>
                  </a:lnTo>
                  <a:lnTo>
                    <a:pt x="160" y="328"/>
                  </a:lnTo>
                  <a:lnTo>
                    <a:pt x="160" y="328"/>
                  </a:lnTo>
                  <a:lnTo>
                    <a:pt x="172" y="336"/>
                  </a:lnTo>
                  <a:lnTo>
                    <a:pt x="186" y="342"/>
                  </a:lnTo>
                  <a:lnTo>
                    <a:pt x="200" y="346"/>
                  </a:lnTo>
                  <a:lnTo>
                    <a:pt x="216" y="348"/>
                  </a:lnTo>
                  <a:lnTo>
                    <a:pt x="216" y="348"/>
                  </a:lnTo>
                  <a:close/>
                  <a:moveTo>
                    <a:pt x="132" y="324"/>
                  </a:moveTo>
                  <a:lnTo>
                    <a:pt x="132" y="324"/>
                  </a:lnTo>
                  <a:lnTo>
                    <a:pt x="132" y="316"/>
                  </a:lnTo>
                  <a:lnTo>
                    <a:pt x="126" y="310"/>
                  </a:lnTo>
                  <a:lnTo>
                    <a:pt x="120" y="304"/>
                  </a:lnTo>
                  <a:lnTo>
                    <a:pt x="112" y="304"/>
                  </a:lnTo>
                  <a:lnTo>
                    <a:pt x="112" y="304"/>
                  </a:lnTo>
                  <a:lnTo>
                    <a:pt x="106" y="304"/>
                  </a:lnTo>
                  <a:lnTo>
                    <a:pt x="98" y="310"/>
                  </a:lnTo>
                  <a:lnTo>
                    <a:pt x="94" y="316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4" y="330"/>
                  </a:lnTo>
                  <a:lnTo>
                    <a:pt x="98" y="338"/>
                  </a:lnTo>
                  <a:lnTo>
                    <a:pt x="106" y="342"/>
                  </a:lnTo>
                  <a:lnTo>
                    <a:pt x="112" y="342"/>
                  </a:lnTo>
                  <a:lnTo>
                    <a:pt x="112" y="342"/>
                  </a:lnTo>
                  <a:lnTo>
                    <a:pt x="120" y="342"/>
                  </a:lnTo>
                  <a:lnTo>
                    <a:pt x="126" y="338"/>
                  </a:lnTo>
                  <a:lnTo>
                    <a:pt x="132" y="330"/>
                  </a:lnTo>
                  <a:lnTo>
                    <a:pt x="132" y="324"/>
                  </a:lnTo>
                  <a:lnTo>
                    <a:pt x="132" y="324"/>
                  </a:lnTo>
                  <a:close/>
                  <a:moveTo>
                    <a:pt x="288" y="256"/>
                  </a:moveTo>
                  <a:lnTo>
                    <a:pt x="288" y="256"/>
                  </a:lnTo>
                  <a:lnTo>
                    <a:pt x="288" y="256"/>
                  </a:lnTo>
                  <a:lnTo>
                    <a:pt x="288" y="200"/>
                  </a:lnTo>
                  <a:lnTo>
                    <a:pt x="288" y="200"/>
                  </a:lnTo>
                  <a:lnTo>
                    <a:pt x="286" y="192"/>
                  </a:lnTo>
                  <a:lnTo>
                    <a:pt x="282" y="188"/>
                  </a:lnTo>
                  <a:lnTo>
                    <a:pt x="276" y="184"/>
                  </a:lnTo>
                  <a:lnTo>
                    <a:pt x="270" y="182"/>
                  </a:lnTo>
                  <a:lnTo>
                    <a:pt x="270" y="182"/>
                  </a:lnTo>
                  <a:lnTo>
                    <a:pt x="264" y="182"/>
                  </a:lnTo>
                  <a:lnTo>
                    <a:pt x="258" y="186"/>
                  </a:lnTo>
                  <a:lnTo>
                    <a:pt x="254" y="190"/>
                  </a:lnTo>
                  <a:lnTo>
                    <a:pt x="252" y="196"/>
                  </a:lnTo>
                  <a:lnTo>
                    <a:pt x="252" y="190"/>
                  </a:lnTo>
                  <a:lnTo>
                    <a:pt x="252" y="190"/>
                  </a:lnTo>
                  <a:lnTo>
                    <a:pt x="250" y="184"/>
                  </a:lnTo>
                  <a:lnTo>
                    <a:pt x="246" y="178"/>
                  </a:lnTo>
                  <a:lnTo>
                    <a:pt x="242" y="174"/>
                  </a:lnTo>
                  <a:lnTo>
                    <a:pt x="234" y="172"/>
                  </a:lnTo>
                  <a:lnTo>
                    <a:pt x="234" y="172"/>
                  </a:lnTo>
                  <a:lnTo>
                    <a:pt x="228" y="174"/>
                  </a:lnTo>
                  <a:lnTo>
                    <a:pt x="222" y="176"/>
                  </a:lnTo>
                  <a:lnTo>
                    <a:pt x="218" y="180"/>
                  </a:lnTo>
                  <a:lnTo>
                    <a:pt x="216" y="186"/>
                  </a:lnTo>
                  <a:lnTo>
                    <a:pt x="216" y="182"/>
                  </a:lnTo>
                  <a:lnTo>
                    <a:pt x="216" y="182"/>
                  </a:lnTo>
                  <a:lnTo>
                    <a:pt x="214" y="174"/>
                  </a:lnTo>
                  <a:lnTo>
                    <a:pt x="212" y="168"/>
                  </a:lnTo>
                  <a:lnTo>
                    <a:pt x="206" y="164"/>
                  </a:lnTo>
                  <a:lnTo>
                    <a:pt x="198" y="164"/>
                  </a:lnTo>
                  <a:lnTo>
                    <a:pt x="198" y="164"/>
                  </a:lnTo>
                  <a:lnTo>
                    <a:pt x="192" y="164"/>
                  </a:lnTo>
                  <a:lnTo>
                    <a:pt x="186" y="168"/>
                  </a:lnTo>
                  <a:lnTo>
                    <a:pt x="182" y="172"/>
                  </a:lnTo>
                  <a:lnTo>
                    <a:pt x="180" y="176"/>
                  </a:lnTo>
                  <a:lnTo>
                    <a:pt x="180" y="118"/>
                  </a:lnTo>
                  <a:lnTo>
                    <a:pt x="180" y="118"/>
                  </a:lnTo>
                  <a:lnTo>
                    <a:pt x="180" y="110"/>
                  </a:lnTo>
                  <a:lnTo>
                    <a:pt x="176" y="104"/>
                  </a:lnTo>
                  <a:lnTo>
                    <a:pt x="170" y="100"/>
                  </a:lnTo>
                  <a:lnTo>
                    <a:pt x="162" y="100"/>
                  </a:lnTo>
                  <a:lnTo>
                    <a:pt x="162" y="100"/>
                  </a:lnTo>
                  <a:lnTo>
                    <a:pt x="156" y="100"/>
                  </a:lnTo>
                  <a:lnTo>
                    <a:pt x="150" y="104"/>
                  </a:lnTo>
                  <a:lnTo>
                    <a:pt x="146" y="110"/>
                  </a:lnTo>
                  <a:lnTo>
                    <a:pt x="144" y="118"/>
                  </a:lnTo>
                  <a:lnTo>
                    <a:pt x="144" y="238"/>
                  </a:lnTo>
                  <a:lnTo>
                    <a:pt x="118" y="212"/>
                  </a:lnTo>
                  <a:lnTo>
                    <a:pt x="118" y="212"/>
                  </a:lnTo>
                  <a:lnTo>
                    <a:pt x="112" y="208"/>
                  </a:lnTo>
                  <a:lnTo>
                    <a:pt x="104" y="206"/>
                  </a:lnTo>
                  <a:lnTo>
                    <a:pt x="98" y="208"/>
                  </a:lnTo>
                  <a:lnTo>
                    <a:pt x="92" y="212"/>
                  </a:lnTo>
                  <a:lnTo>
                    <a:pt x="92" y="212"/>
                  </a:lnTo>
                  <a:lnTo>
                    <a:pt x="88" y="218"/>
                  </a:lnTo>
                  <a:lnTo>
                    <a:pt x="86" y="224"/>
                  </a:lnTo>
                  <a:lnTo>
                    <a:pt x="88" y="232"/>
                  </a:lnTo>
                  <a:lnTo>
                    <a:pt x="92" y="238"/>
                  </a:lnTo>
                  <a:lnTo>
                    <a:pt x="166" y="312"/>
                  </a:lnTo>
                  <a:lnTo>
                    <a:pt x="166" y="312"/>
                  </a:lnTo>
                  <a:lnTo>
                    <a:pt x="170" y="314"/>
                  </a:lnTo>
                  <a:lnTo>
                    <a:pt x="170" y="314"/>
                  </a:lnTo>
                  <a:lnTo>
                    <a:pt x="180" y="322"/>
                  </a:lnTo>
                  <a:lnTo>
                    <a:pt x="190" y="328"/>
                  </a:lnTo>
                  <a:lnTo>
                    <a:pt x="204" y="330"/>
                  </a:lnTo>
                  <a:lnTo>
                    <a:pt x="216" y="332"/>
                  </a:lnTo>
                  <a:lnTo>
                    <a:pt x="216" y="332"/>
                  </a:lnTo>
                  <a:lnTo>
                    <a:pt x="230" y="330"/>
                  </a:lnTo>
                  <a:lnTo>
                    <a:pt x="244" y="326"/>
                  </a:lnTo>
                  <a:lnTo>
                    <a:pt x="256" y="320"/>
                  </a:lnTo>
                  <a:lnTo>
                    <a:pt x="268" y="312"/>
                  </a:lnTo>
                  <a:lnTo>
                    <a:pt x="276" y="300"/>
                  </a:lnTo>
                  <a:lnTo>
                    <a:pt x="282" y="288"/>
                  </a:lnTo>
                  <a:lnTo>
                    <a:pt x="286" y="274"/>
                  </a:lnTo>
                  <a:lnTo>
                    <a:pt x="288" y="260"/>
                  </a:lnTo>
                  <a:lnTo>
                    <a:pt x="288" y="260"/>
                  </a:lnTo>
                  <a:lnTo>
                    <a:pt x="288" y="256"/>
                  </a:lnTo>
                  <a:lnTo>
                    <a:pt x="288" y="25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  <p:sp>
          <p:nvSpPr>
            <p:cNvPr id="82" name="Freeform 5014">
              <a:extLst>
                <a:ext uri="{FF2B5EF4-FFF2-40B4-BE49-F238E27FC236}">
                  <a16:creationId xmlns:a16="http://schemas.microsoft.com/office/drawing/2014/main" xmlns="" id="{92FD07BA-4C44-4F87-8C96-EA6CD5A11E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15536" y="5652835"/>
              <a:ext cx="462838" cy="370968"/>
            </a:xfrm>
            <a:custGeom>
              <a:avLst/>
              <a:gdLst>
                <a:gd name="T0" fmla="*/ 360 w 360"/>
                <a:gd name="T1" fmla="*/ 256 h 278"/>
                <a:gd name="T2" fmla="*/ 360 w 360"/>
                <a:gd name="T3" fmla="*/ 252 h 278"/>
                <a:gd name="T4" fmla="*/ 358 w 360"/>
                <a:gd name="T5" fmla="*/ 252 h 278"/>
                <a:gd name="T6" fmla="*/ 318 w 360"/>
                <a:gd name="T7" fmla="*/ 200 h 278"/>
                <a:gd name="T8" fmla="*/ 314 w 360"/>
                <a:gd name="T9" fmla="*/ 198 h 278"/>
                <a:gd name="T10" fmla="*/ 50 w 360"/>
                <a:gd name="T11" fmla="*/ 196 h 278"/>
                <a:gd name="T12" fmla="*/ 46 w 360"/>
                <a:gd name="T13" fmla="*/ 198 h 278"/>
                <a:gd name="T14" fmla="*/ 2 w 360"/>
                <a:gd name="T15" fmla="*/ 250 h 278"/>
                <a:gd name="T16" fmla="*/ 2 w 360"/>
                <a:gd name="T17" fmla="*/ 252 h 278"/>
                <a:gd name="T18" fmla="*/ 0 w 360"/>
                <a:gd name="T19" fmla="*/ 252 h 278"/>
                <a:gd name="T20" fmla="*/ 0 w 360"/>
                <a:gd name="T21" fmla="*/ 256 h 278"/>
                <a:gd name="T22" fmla="*/ 0 w 360"/>
                <a:gd name="T23" fmla="*/ 256 h 278"/>
                <a:gd name="T24" fmla="*/ 0 w 360"/>
                <a:gd name="T25" fmla="*/ 268 h 278"/>
                <a:gd name="T26" fmla="*/ 4 w 360"/>
                <a:gd name="T27" fmla="*/ 276 h 278"/>
                <a:gd name="T28" fmla="*/ 10 w 360"/>
                <a:gd name="T29" fmla="*/ 278 h 278"/>
                <a:gd name="T30" fmla="*/ 350 w 360"/>
                <a:gd name="T31" fmla="*/ 278 h 278"/>
                <a:gd name="T32" fmla="*/ 356 w 360"/>
                <a:gd name="T33" fmla="*/ 276 h 278"/>
                <a:gd name="T34" fmla="*/ 360 w 360"/>
                <a:gd name="T35" fmla="*/ 268 h 278"/>
                <a:gd name="T36" fmla="*/ 360 w 360"/>
                <a:gd name="T37" fmla="*/ 256 h 278"/>
                <a:gd name="T38" fmla="*/ 360 w 360"/>
                <a:gd name="T39" fmla="*/ 256 h 278"/>
                <a:gd name="T40" fmla="*/ 146 w 360"/>
                <a:gd name="T41" fmla="*/ 234 h 278"/>
                <a:gd name="T42" fmla="*/ 226 w 360"/>
                <a:gd name="T43" fmla="*/ 254 h 278"/>
                <a:gd name="T44" fmla="*/ 338 w 360"/>
                <a:gd name="T45" fmla="*/ 268 h 278"/>
                <a:gd name="T46" fmla="*/ 334 w 360"/>
                <a:gd name="T47" fmla="*/ 270 h 278"/>
                <a:gd name="T48" fmla="*/ 332 w 360"/>
                <a:gd name="T49" fmla="*/ 270 h 278"/>
                <a:gd name="T50" fmla="*/ 326 w 360"/>
                <a:gd name="T51" fmla="*/ 268 h 278"/>
                <a:gd name="T52" fmla="*/ 324 w 360"/>
                <a:gd name="T53" fmla="*/ 262 h 278"/>
                <a:gd name="T54" fmla="*/ 326 w 360"/>
                <a:gd name="T55" fmla="*/ 256 h 278"/>
                <a:gd name="T56" fmla="*/ 328 w 360"/>
                <a:gd name="T57" fmla="*/ 256 h 278"/>
                <a:gd name="T58" fmla="*/ 334 w 360"/>
                <a:gd name="T59" fmla="*/ 256 h 278"/>
                <a:gd name="T60" fmla="*/ 338 w 360"/>
                <a:gd name="T61" fmla="*/ 256 h 278"/>
                <a:gd name="T62" fmla="*/ 340 w 360"/>
                <a:gd name="T63" fmla="*/ 262 h 278"/>
                <a:gd name="T64" fmla="*/ 340 w 360"/>
                <a:gd name="T65" fmla="*/ 266 h 278"/>
                <a:gd name="T66" fmla="*/ 338 w 360"/>
                <a:gd name="T67" fmla="*/ 268 h 278"/>
                <a:gd name="T68" fmla="*/ 306 w 360"/>
                <a:gd name="T69" fmla="*/ 184 h 278"/>
                <a:gd name="T70" fmla="*/ 310 w 360"/>
                <a:gd name="T71" fmla="*/ 184 h 278"/>
                <a:gd name="T72" fmla="*/ 318 w 360"/>
                <a:gd name="T73" fmla="*/ 178 h 278"/>
                <a:gd name="T74" fmla="*/ 318 w 360"/>
                <a:gd name="T75" fmla="*/ 12 h 278"/>
                <a:gd name="T76" fmla="*/ 318 w 360"/>
                <a:gd name="T77" fmla="*/ 6 h 278"/>
                <a:gd name="T78" fmla="*/ 310 w 360"/>
                <a:gd name="T79" fmla="*/ 0 h 278"/>
                <a:gd name="T80" fmla="*/ 54 w 360"/>
                <a:gd name="T81" fmla="*/ 0 h 278"/>
                <a:gd name="T82" fmla="*/ 50 w 360"/>
                <a:gd name="T83" fmla="*/ 0 h 278"/>
                <a:gd name="T84" fmla="*/ 42 w 360"/>
                <a:gd name="T85" fmla="*/ 6 h 278"/>
                <a:gd name="T86" fmla="*/ 42 w 360"/>
                <a:gd name="T87" fmla="*/ 172 h 278"/>
                <a:gd name="T88" fmla="*/ 42 w 360"/>
                <a:gd name="T89" fmla="*/ 178 h 278"/>
                <a:gd name="T90" fmla="*/ 50 w 360"/>
                <a:gd name="T91" fmla="*/ 184 h 278"/>
                <a:gd name="T92" fmla="*/ 54 w 360"/>
                <a:gd name="T93" fmla="*/ 184 h 278"/>
                <a:gd name="T94" fmla="*/ 294 w 360"/>
                <a:gd name="T95" fmla="*/ 24 h 278"/>
                <a:gd name="T96" fmla="*/ 66 w 360"/>
                <a:gd name="T97" fmla="*/ 16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60" h="278">
                  <a:moveTo>
                    <a:pt x="360" y="256"/>
                  </a:moveTo>
                  <a:lnTo>
                    <a:pt x="360" y="256"/>
                  </a:lnTo>
                  <a:lnTo>
                    <a:pt x="360" y="252"/>
                  </a:lnTo>
                  <a:lnTo>
                    <a:pt x="360" y="252"/>
                  </a:lnTo>
                  <a:lnTo>
                    <a:pt x="358" y="252"/>
                  </a:lnTo>
                  <a:lnTo>
                    <a:pt x="358" y="252"/>
                  </a:lnTo>
                  <a:lnTo>
                    <a:pt x="358" y="250"/>
                  </a:lnTo>
                  <a:lnTo>
                    <a:pt x="318" y="200"/>
                  </a:lnTo>
                  <a:lnTo>
                    <a:pt x="318" y="200"/>
                  </a:lnTo>
                  <a:lnTo>
                    <a:pt x="314" y="198"/>
                  </a:lnTo>
                  <a:lnTo>
                    <a:pt x="310" y="196"/>
                  </a:lnTo>
                  <a:lnTo>
                    <a:pt x="50" y="196"/>
                  </a:lnTo>
                  <a:lnTo>
                    <a:pt x="50" y="196"/>
                  </a:lnTo>
                  <a:lnTo>
                    <a:pt x="46" y="198"/>
                  </a:lnTo>
                  <a:lnTo>
                    <a:pt x="42" y="200"/>
                  </a:lnTo>
                  <a:lnTo>
                    <a:pt x="2" y="250"/>
                  </a:lnTo>
                  <a:lnTo>
                    <a:pt x="2" y="250"/>
                  </a:lnTo>
                  <a:lnTo>
                    <a:pt x="2" y="252"/>
                  </a:lnTo>
                  <a:lnTo>
                    <a:pt x="2" y="252"/>
                  </a:lnTo>
                  <a:lnTo>
                    <a:pt x="0" y="252"/>
                  </a:lnTo>
                  <a:lnTo>
                    <a:pt x="0" y="252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0" y="268"/>
                  </a:lnTo>
                  <a:lnTo>
                    <a:pt x="0" y="268"/>
                  </a:lnTo>
                  <a:lnTo>
                    <a:pt x="0" y="272"/>
                  </a:lnTo>
                  <a:lnTo>
                    <a:pt x="4" y="276"/>
                  </a:lnTo>
                  <a:lnTo>
                    <a:pt x="6" y="278"/>
                  </a:lnTo>
                  <a:lnTo>
                    <a:pt x="10" y="278"/>
                  </a:lnTo>
                  <a:lnTo>
                    <a:pt x="350" y="278"/>
                  </a:lnTo>
                  <a:lnTo>
                    <a:pt x="350" y="278"/>
                  </a:lnTo>
                  <a:lnTo>
                    <a:pt x="354" y="278"/>
                  </a:lnTo>
                  <a:lnTo>
                    <a:pt x="356" y="276"/>
                  </a:lnTo>
                  <a:lnTo>
                    <a:pt x="360" y="272"/>
                  </a:lnTo>
                  <a:lnTo>
                    <a:pt x="360" y="268"/>
                  </a:lnTo>
                  <a:lnTo>
                    <a:pt x="360" y="256"/>
                  </a:lnTo>
                  <a:lnTo>
                    <a:pt x="360" y="256"/>
                  </a:lnTo>
                  <a:lnTo>
                    <a:pt x="360" y="256"/>
                  </a:lnTo>
                  <a:lnTo>
                    <a:pt x="360" y="256"/>
                  </a:lnTo>
                  <a:close/>
                  <a:moveTo>
                    <a:pt x="134" y="254"/>
                  </a:moveTo>
                  <a:lnTo>
                    <a:pt x="146" y="234"/>
                  </a:lnTo>
                  <a:lnTo>
                    <a:pt x="214" y="234"/>
                  </a:lnTo>
                  <a:lnTo>
                    <a:pt x="226" y="254"/>
                  </a:lnTo>
                  <a:lnTo>
                    <a:pt x="134" y="254"/>
                  </a:lnTo>
                  <a:close/>
                  <a:moveTo>
                    <a:pt x="338" y="268"/>
                  </a:moveTo>
                  <a:lnTo>
                    <a:pt x="338" y="268"/>
                  </a:lnTo>
                  <a:lnTo>
                    <a:pt x="334" y="270"/>
                  </a:lnTo>
                  <a:lnTo>
                    <a:pt x="332" y="270"/>
                  </a:lnTo>
                  <a:lnTo>
                    <a:pt x="332" y="270"/>
                  </a:lnTo>
                  <a:lnTo>
                    <a:pt x="326" y="268"/>
                  </a:lnTo>
                  <a:lnTo>
                    <a:pt x="326" y="268"/>
                  </a:lnTo>
                  <a:lnTo>
                    <a:pt x="324" y="262"/>
                  </a:lnTo>
                  <a:lnTo>
                    <a:pt x="324" y="262"/>
                  </a:lnTo>
                  <a:lnTo>
                    <a:pt x="324" y="260"/>
                  </a:lnTo>
                  <a:lnTo>
                    <a:pt x="326" y="256"/>
                  </a:lnTo>
                  <a:lnTo>
                    <a:pt x="326" y="256"/>
                  </a:lnTo>
                  <a:lnTo>
                    <a:pt x="328" y="256"/>
                  </a:lnTo>
                  <a:lnTo>
                    <a:pt x="332" y="254"/>
                  </a:lnTo>
                  <a:lnTo>
                    <a:pt x="334" y="256"/>
                  </a:lnTo>
                  <a:lnTo>
                    <a:pt x="338" y="256"/>
                  </a:lnTo>
                  <a:lnTo>
                    <a:pt x="338" y="256"/>
                  </a:lnTo>
                  <a:lnTo>
                    <a:pt x="340" y="260"/>
                  </a:lnTo>
                  <a:lnTo>
                    <a:pt x="340" y="262"/>
                  </a:lnTo>
                  <a:lnTo>
                    <a:pt x="340" y="262"/>
                  </a:lnTo>
                  <a:lnTo>
                    <a:pt x="340" y="266"/>
                  </a:lnTo>
                  <a:lnTo>
                    <a:pt x="338" y="268"/>
                  </a:lnTo>
                  <a:lnTo>
                    <a:pt x="338" y="268"/>
                  </a:lnTo>
                  <a:close/>
                  <a:moveTo>
                    <a:pt x="54" y="184"/>
                  </a:moveTo>
                  <a:lnTo>
                    <a:pt x="306" y="184"/>
                  </a:lnTo>
                  <a:lnTo>
                    <a:pt x="306" y="184"/>
                  </a:lnTo>
                  <a:lnTo>
                    <a:pt x="310" y="184"/>
                  </a:lnTo>
                  <a:lnTo>
                    <a:pt x="314" y="182"/>
                  </a:lnTo>
                  <a:lnTo>
                    <a:pt x="318" y="178"/>
                  </a:lnTo>
                  <a:lnTo>
                    <a:pt x="318" y="172"/>
                  </a:lnTo>
                  <a:lnTo>
                    <a:pt x="318" y="12"/>
                  </a:lnTo>
                  <a:lnTo>
                    <a:pt x="318" y="12"/>
                  </a:lnTo>
                  <a:lnTo>
                    <a:pt x="318" y="6"/>
                  </a:lnTo>
                  <a:lnTo>
                    <a:pt x="314" y="2"/>
                  </a:lnTo>
                  <a:lnTo>
                    <a:pt x="310" y="0"/>
                  </a:lnTo>
                  <a:lnTo>
                    <a:pt x="306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6" y="2"/>
                  </a:lnTo>
                  <a:lnTo>
                    <a:pt x="42" y="6"/>
                  </a:lnTo>
                  <a:lnTo>
                    <a:pt x="42" y="12"/>
                  </a:lnTo>
                  <a:lnTo>
                    <a:pt x="42" y="172"/>
                  </a:lnTo>
                  <a:lnTo>
                    <a:pt x="42" y="172"/>
                  </a:lnTo>
                  <a:lnTo>
                    <a:pt x="42" y="178"/>
                  </a:lnTo>
                  <a:lnTo>
                    <a:pt x="46" y="182"/>
                  </a:lnTo>
                  <a:lnTo>
                    <a:pt x="50" y="184"/>
                  </a:lnTo>
                  <a:lnTo>
                    <a:pt x="54" y="184"/>
                  </a:lnTo>
                  <a:lnTo>
                    <a:pt x="54" y="184"/>
                  </a:lnTo>
                  <a:close/>
                  <a:moveTo>
                    <a:pt x="66" y="24"/>
                  </a:moveTo>
                  <a:lnTo>
                    <a:pt x="294" y="24"/>
                  </a:lnTo>
                  <a:lnTo>
                    <a:pt x="294" y="160"/>
                  </a:lnTo>
                  <a:lnTo>
                    <a:pt x="66" y="160"/>
                  </a:lnTo>
                  <a:lnTo>
                    <a:pt x="66" y="2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  <p:pic>
          <p:nvPicPr>
            <p:cNvPr id="83" name="Graphic 82" descr="Television">
              <a:extLst>
                <a:ext uri="{FF2B5EF4-FFF2-40B4-BE49-F238E27FC236}">
                  <a16:creationId xmlns:a16="http://schemas.microsoft.com/office/drawing/2014/main" xmlns="" id="{CE473889-166E-4EF9-B205-74F166244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xmlns="" r:embed="rId20"/>
                </a:ext>
              </a:extLst>
            </a:blip>
            <a:stretch>
              <a:fillRect/>
            </a:stretch>
          </p:blipFill>
          <p:spPr>
            <a:xfrm>
              <a:off x="4001404" y="5597288"/>
              <a:ext cx="473383" cy="473383"/>
            </a:xfrm>
            <a:prstGeom prst="rect">
              <a:avLst/>
            </a:prstGeom>
          </p:spPr>
        </p:pic>
        <p:sp>
          <p:nvSpPr>
            <p:cNvPr id="84" name="Freeform 5003">
              <a:extLst>
                <a:ext uri="{FF2B5EF4-FFF2-40B4-BE49-F238E27FC236}">
                  <a16:creationId xmlns:a16="http://schemas.microsoft.com/office/drawing/2014/main" xmlns="" id="{A9AC272A-2715-471D-B576-976B19AFEE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31115" y="6434593"/>
              <a:ext cx="244725" cy="415158"/>
            </a:xfrm>
            <a:custGeom>
              <a:avLst/>
              <a:gdLst>
                <a:gd name="T0" fmla="*/ 28 w 224"/>
                <a:gd name="T1" fmla="*/ 0 h 380"/>
                <a:gd name="T2" fmla="*/ 16 w 224"/>
                <a:gd name="T3" fmla="*/ 2 h 380"/>
                <a:gd name="T4" fmla="*/ 2 w 224"/>
                <a:gd name="T5" fmla="*/ 16 h 380"/>
                <a:gd name="T6" fmla="*/ 0 w 224"/>
                <a:gd name="T7" fmla="*/ 352 h 380"/>
                <a:gd name="T8" fmla="*/ 2 w 224"/>
                <a:gd name="T9" fmla="*/ 364 h 380"/>
                <a:gd name="T10" fmla="*/ 16 w 224"/>
                <a:gd name="T11" fmla="*/ 378 h 380"/>
                <a:gd name="T12" fmla="*/ 196 w 224"/>
                <a:gd name="T13" fmla="*/ 380 h 380"/>
                <a:gd name="T14" fmla="*/ 208 w 224"/>
                <a:gd name="T15" fmla="*/ 378 h 380"/>
                <a:gd name="T16" fmla="*/ 222 w 224"/>
                <a:gd name="T17" fmla="*/ 364 h 380"/>
                <a:gd name="T18" fmla="*/ 224 w 224"/>
                <a:gd name="T19" fmla="*/ 28 h 380"/>
                <a:gd name="T20" fmla="*/ 222 w 224"/>
                <a:gd name="T21" fmla="*/ 16 h 380"/>
                <a:gd name="T22" fmla="*/ 208 w 224"/>
                <a:gd name="T23" fmla="*/ 2 h 380"/>
                <a:gd name="T24" fmla="*/ 196 w 224"/>
                <a:gd name="T25" fmla="*/ 0 h 380"/>
                <a:gd name="T26" fmla="*/ 130 w 224"/>
                <a:gd name="T27" fmla="*/ 26 h 380"/>
                <a:gd name="T28" fmla="*/ 134 w 224"/>
                <a:gd name="T29" fmla="*/ 28 h 380"/>
                <a:gd name="T30" fmla="*/ 138 w 224"/>
                <a:gd name="T31" fmla="*/ 32 h 380"/>
                <a:gd name="T32" fmla="*/ 138 w 224"/>
                <a:gd name="T33" fmla="*/ 34 h 380"/>
                <a:gd name="T34" fmla="*/ 136 w 224"/>
                <a:gd name="T35" fmla="*/ 40 h 380"/>
                <a:gd name="T36" fmla="*/ 130 w 224"/>
                <a:gd name="T37" fmla="*/ 42 h 380"/>
                <a:gd name="T38" fmla="*/ 94 w 224"/>
                <a:gd name="T39" fmla="*/ 42 h 380"/>
                <a:gd name="T40" fmla="*/ 88 w 224"/>
                <a:gd name="T41" fmla="*/ 40 h 380"/>
                <a:gd name="T42" fmla="*/ 86 w 224"/>
                <a:gd name="T43" fmla="*/ 34 h 380"/>
                <a:gd name="T44" fmla="*/ 86 w 224"/>
                <a:gd name="T45" fmla="*/ 32 h 380"/>
                <a:gd name="T46" fmla="*/ 90 w 224"/>
                <a:gd name="T47" fmla="*/ 28 h 380"/>
                <a:gd name="T48" fmla="*/ 94 w 224"/>
                <a:gd name="T49" fmla="*/ 26 h 380"/>
                <a:gd name="T50" fmla="*/ 112 w 224"/>
                <a:gd name="T51" fmla="*/ 362 h 380"/>
                <a:gd name="T52" fmla="*/ 98 w 224"/>
                <a:gd name="T53" fmla="*/ 356 h 380"/>
                <a:gd name="T54" fmla="*/ 94 w 224"/>
                <a:gd name="T55" fmla="*/ 344 h 380"/>
                <a:gd name="T56" fmla="*/ 94 w 224"/>
                <a:gd name="T57" fmla="*/ 336 h 380"/>
                <a:gd name="T58" fmla="*/ 104 w 224"/>
                <a:gd name="T59" fmla="*/ 326 h 380"/>
                <a:gd name="T60" fmla="*/ 112 w 224"/>
                <a:gd name="T61" fmla="*/ 324 h 380"/>
                <a:gd name="T62" fmla="*/ 126 w 224"/>
                <a:gd name="T63" fmla="*/ 330 h 380"/>
                <a:gd name="T64" fmla="*/ 130 w 224"/>
                <a:gd name="T65" fmla="*/ 344 h 380"/>
                <a:gd name="T66" fmla="*/ 130 w 224"/>
                <a:gd name="T67" fmla="*/ 350 h 380"/>
                <a:gd name="T68" fmla="*/ 120 w 224"/>
                <a:gd name="T69" fmla="*/ 360 h 380"/>
                <a:gd name="T70" fmla="*/ 112 w 224"/>
                <a:gd name="T71" fmla="*/ 362 h 380"/>
                <a:gd name="T72" fmla="*/ 28 w 224"/>
                <a:gd name="T73" fmla="*/ 308 h 380"/>
                <a:gd name="T74" fmla="*/ 196 w 224"/>
                <a:gd name="T75" fmla="*/ 6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4" h="380">
                  <a:moveTo>
                    <a:pt x="196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8"/>
                  </a:lnTo>
                  <a:lnTo>
                    <a:pt x="0" y="352"/>
                  </a:lnTo>
                  <a:lnTo>
                    <a:pt x="0" y="352"/>
                  </a:lnTo>
                  <a:lnTo>
                    <a:pt x="2" y="364"/>
                  </a:lnTo>
                  <a:lnTo>
                    <a:pt x="8" y="372"/>
                  </a:lnTo>
                  <a:lnTo>
                    <a:pt x="16" y="378"/>
                  </a:lnTo>
                  <a:lnTo>
                    <a:pt x="28" y="380"/>
                  </a:lnTo>
                  <a:lnTo>
                    <a:pt x="196" y="380"/>
                  </a:lnTo>
                  <a:lnTo>
                    <a:pt x="196" y="380"/>
                  </a:lnTo>
                  <a:lnTo>
                    <a:pt x="208" y="378"/>
                  </a:lnTo>
                  <a:lnTo>
                    <a:pt x="216" y="372"/>
                  </a:lnTo>
                  <a:lnTo>
                    <a:pt x="222" y="364"/>
                  </a:lnTo>
                  <a:lnTo>
                    <a:pt x="224" y="352"/>
                  </a:lnTo>
                  <a:lnTo>
                    <a:pt x="224" y="28"/>
                  </a:lnTo>
                  <a:lnTo>
                    <a:pt x="224" y="28"/>
                  </a:lnTo>
                  <a:lnTo>
                    <a:pt x="222" y="16"/>
                  </a:lnTo>
                  <a:lnTo>
                    <a:pt x="216" y="8"/>
                  </a:lnTo>
                  <a:lnTo>
                    <a:pt x="208" y="2"/>
                  </a:lnTo>
                  <a:lnTo>
                    <a:pt x="196" y="0"/>
                  </a:lnTo>
                  <a:lnTo>
                    <a:pt x="196" y="0"/>
                  </a:lnTo>
                  <a:close/>
                  <a:moveTo>
                    <a:pt x="94" y="26"/>
                  </a:moveTo>
                  <a:lnTo>
                    <a:pt x="130" y="26"/>
                  </a:lnTo>
                  <a:lnTo>
                    <a:pt x="130" y="26"/>
                  </a:lnTo>
                  <a:lnTo>
                    <a:pt x="134" y="28"/>
                  </a:lnTo>
                  <a:lnTo>
                    <a:pt x="136" y="28"/>
                  </a:lnTo>
                  <a:lnTo>
                    <a:pt x="138" y="32"/>
                  </a:lnTo>
                  <a:lnTo>
                    <a:pt x="138" y="34"/>
                  </a:lnTo>
                  <a:lnTo>
                    <a:pt x="138" y="34"/>
                  </a:lnTo>
                  <a:lnTo>
                    <a:pt x="138" y="38"/>
                  </a:lnTo>
                  <a:lnTo>
                    <a:pt x="136" y="40"/>
                  </a:lnTo>
                  <a:lnTo>
                    <a:pt x="134" y="42"/>
                  </a:lnTo>
                  <a:lnTo>
                    <a:pt x="130" y="42"/>
                  </a:lnTo>
                  <a:lnTo>
                    <a:pt x="94" y="42"/>
                  </a:lnTo>
                  <a:lnTo>
                    <a:pt x="94" y="42"/>
                  </a:lnTo>
                  <a:lnTo>
                    <a:pt x="90" y="42"/>
                  </a:lnTo>
                  <a:lnTo>
                    <a:pt x="88" y="40"/>
                  </a:lnTo>
                  <a:lnTo>
                    <a:pt x="86" y="38"/>
                  </a:lnTo>
                  <a:lnTo>
                    <a:pt x="86" y="34"/>
                  </a:lnTo>
                  <a:lnTo>
                    <a:pt x="86" y="34"/>
                  </a:lnTo>
                  <a:lnTo>
                    <a:pt x="86" y="32"/>
                  </a:lnTo>
                  <a:lnTo>
                    <a:pt x="88" y="28"/>
                  </a:lnTo>
                  <a:lnTo>
                    <a:pt x="90" y="28"/>
                  </a:lnTo>
                  <a:lnTo>
                    <a:pt x="94" y="26"/>
                  </a:lnTo>
                  <a:lnTo>
                    <a:pt x="94" y="26"/>
                  </a:lnTo>
                  <a:close/>
                  <a:moveTo>
                    <a:pt x="112" y="362"/>
                  </a:moveTo>
                  <a:lnTo>
                    <a:pt x="112" y="362"/>
                  </a:lnTo>
                  <a:lnTo>
                    <a:pt x="104" y="360"/>
                  </a:lnTo>
                  <a:lnTo>
                    <a:pt x="98" y="356"/>
                  </a:lnTo>
                  <a:lnTo>
                    <a:pt x="94" y="350"/>
                  </a:lnTo>
                  <a:lnTo>
                    <a:pt x="94" y="344"/>
                  </a:lnTo>
                  <a:lnTo>
                    <a:pt x="94" y="344"/>
                  </a:lnTo>
                  <a:lnTo>
                    <a:pt x="94" y="336"/>
                  </a:lnTo>
                  <a:lnTo>
                    <a:pt x="98" y="330"/>
                  </a:lnTo>
                  <a:lnTo>
                    <a:pt x="104" y="326"/>
                  </a:lnTo>
                  <a:lnTo>
                    <a:pt x="112" y="324"/>
                  </a:lnTo>
                  <a:lnTo>
                    <a:pt x="112" y="324"/>
                  </a:lnTo>
                  <a:lnTo>
                    <a:pt x="120" y="326"/>
                  </a:lnTo>
                  <a:lnTo>
                    <a:pt x="126" y="330"/>
                  </a:lnTo>
                  <a:lnTo>
                    <a:pt x="130" y="336"/>
                  </a:lnTo>
                  <a:lnTo>
                    <a:pt x="130" y="344"/>
                  </a:lnTo>
                  <a:lnTo>
                    <a:pt x="130" y="344"/>
                  </a:lnTo>
                  <a:lnTo>
                    <a:pt x="130" y="350"/>
                  </a:lnTo>
                  <a:lnTo>
                    <a:pt x="126" y="356"/>
                  </a:lnTo>
                  <a:lnTo>
                    <a:pt x="120" y="360"/>
                  </a:lnTo>
                  <a:lnTo>
                    <a:pt x="112" y="362"/>
                  </a:lnTo>
                  <a:lnTo>
                    <a:pt x="112" y="362"/>
                  </a:lnTo>
                  <a:close/>
                  <a:moveTo>
                    <a:pt x="196" y="308"/>
                  </a:moveTo>
                  <a:lnTo>
                    <a:pt x="28" y="308"/>
                  </a:lnTo>
                  <a:lnTo>
                    <a:pt x="28" y="60"/>
                  </a:lnTo>
                  <a:lnTo>
                    <a:pt x="196" y="60"/>
                  </a:lnTo>
                  <a:lnTo>
                    <a:pt x="196" y="30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82935" tIns="41468" rIns="82935" bIns="41468" numCol="1" anchor="t" anchorCtr="0" compatLnSpc="1">
              <a:prstTxWarp prst="textNoShape">
                <a:avLst/>
              </a:prstTxWarp>
            </a:bodyPr>
            <a:lstStyle/>
            <a:p>
              <a:endParaRPr lang="en-GB" sz="1633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1B36DBA6-0A0B-4C7D-A3CB-563966F6C216}"/>
                </a:ext>
              </a:extLst>
            </p:cNvPr>
            <p:cNvSpPr txBox="1"/>
            <p:nvPr/>
          </p:nvSpPr>
          <p:spPr>
            <a:xfrm>
              <a:off x="2233430" y="6039409"/>
              <a:ext cx="1380451" cy="220041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Desktop Portal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1E5893A0-7AD8-4BEE-8214-C045E1910AEA}"/>
                </a:ext>
              </a:extLst>
            </p:cNvPr>
            <p:cNvSpPr txBox="1"/>
            <p:nvPr/>
          </p:nvSpPr>
          <p:spPr>
            <a:xfrm>
              <a:off x="3535998" y="6047319"/>
              <a:ext cx="1380451" cy="403168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Offline access – iGOT TV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B9E82611-DBBF-4974-BFC4-E6795868B25C}"/>
                </a:ext>
              </a:extLst>
            </p:cNvPr>
            <p:cNvSpPr txBox="1"/>
            <p:nvPr/>
          </p:nvSpPr>
          <p:spPr>
            <a:xfrm>
              <a:off x="2544036" y="6915965"/>
              <a:ext cx="1030089" cy="403168"/>
            </a:xfrm>
            <a:prstGeom prst="rect">
              <a:avLst/>
            </a:prstGeom>
            <a:noFill/>
          </p:spPr>
          <p:txBody>
            <a:bodyPr wrap="square" lIns="0" tIns="36557" rIns="0" bIns="0" rtlCol="0" anchor="ctr">
              <a:spAutoFit/>
            </a:bodyPr>
            <a:lstStyle/>
            <a:p>
              <a:pPr algn="ctr" defTabSz="913943">
                <a:lnSpc>
                  <a:spcPct val="85000"/>
                </a:lnSpc>
                <a:spcAft>
                  <a:spcPts val="600"/>
                </a:spcAft>
                <a:buClr>
                  <a:srgbClr val="27ACAA"/>
                </a:buClr>
                <a:buSzPct val="70000"/>
              </a:pP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Mobile Browser</a:t>
              </a:r>
            </a:p>
          </p:txBody>
        </p:sp>
      </p:grpSp>
      <p:pic>
        <p:nvPicPr>
          <p:cNvPr id="88" name="Picture 87">
            <a:extLst>
              <a:ext uri="{FF2B5EF4-FFF2-40B4-BE49-F238E27FC236}">
                <a16:creationId xmlns:a16="http://schemas.microsoft.com/office/drawing/2014/main" xmlns="" id="{CBB27932-9D9A-4E9F-A89A-01FB406D11C1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3932" y="1610612"/>
            <a:ext cx="3444242" cy="4322104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6EA09E03-F352-4F83-BA84-F4295F7D430D}"/>
              </a:ext>
            </a:extLst>
          </p:cNvPr>
          <p:cNvSpPr txBox="1"/>
          <p:nvPr/>
        </p:nvSpPr>
        <p:spPr>
          <a:xfrm>
            <a:off x="140906" y="6497707"/>
            <a:ext cx="36346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Stats as on 24 July 2020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16971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53AB5A2E-3A10-4607-90AA-CB26852D735F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028227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53AB5A2E-3A10-4607-90AA-CB26852D73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BEE58145-4351-44C1-93C3-C86EAC066A9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5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F386ED2-E63E-4413-83F7-6929019D2B98}"/>
              </a:ext>
            </a:extLst>
          </p:cNvPr>
          <p:cNvSpPr txBox="1"/>
          <p:nvPr/>
        </p:nvSpPr>
        <p:spPr>
          <a:xfrm>
            <a:off x="3533553" y="2929731"/>
            <a:ext cx="5124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5451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6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274ADDB8-B6CA-4AB0-BC78-B4A2577175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9700" y="514350"/>
            <a:ext cx="5735892" cy="58293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5F66BDF-F75C-4E68-BAB2-C7E6F02EE668}"/>
              </a:ext>
            </a:extLst>
          </p:cNvPr>
          <p:cNvSpPr/>
          <p:nvPr/>
        </p:nvSpPr>
        <p:spPr>
          <a:xfrm>
            <a:off x="0" y="0"/>
            <a:ext cx="3873500" cy="6858000"/>
          </a:xfrm>
          <a:prstGeom prst="rect">
            <a:avLst/>
          </a:prstGeom>
          <a:solidFill>
            <a:srgbClr val="FFA929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2800" b="1" dirty="0"/>
              <a:t>Karmayogi for the Nation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7999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260415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Existing Impediments</a:t>
            </a:r>
            <a:endParaRPr lang="en-US" sz="1800" dirty="0"/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7CE604F6-6482-48D4-BEC5-477C3C400F57}"/>
              </a:ext>
            </a:extLst>
          </p:cNvPr>
          <p:cNvSpPr/>
          <p:nvPr/>
        </p:nvSpPr>
        <p:spPr>
          <a:xfrm>
            <a:off x="12344400" y="0"/>
            <a:ext cx="469900" cy="469900"/>
          </a:xfrm>
          <a:prstGeom prst="rect">
            <a:avLst/>
          </a:prstGeom>
          <a:solidFill>
            <a:srgbClr val="E7E6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57E41BC0-6C90-4060-87EC-D08217F1CA6E}"/>
              </a:ext>
            </a:extLst>
          </p:cNvPr>
          <p:cNvSpPr/>
          <p:nvPr/>
        </p:nvSpPr>
        <p:spPr>
          <a:xfrm>
            <a:off x="12344400" y="649557"/>
            <a:ext cx="469900" cy="469900"/>
          </a:xfrm>
          <a:prstGeom prst="rect">
            <a:avLst/>
          </a:prstGeom>
          <a:solidFill>
            <a:srgbClr val="AFABA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F80D78EF-F2D7-42DD-A604-C5063A95B986}"/>
              </a:ext>
            </a:extLst>
          </p:cNvPr>
          <p:cNvSpPr/>
          <p:nvPr/>
        </p:nvSpPr>
        <p:spPr>
          <a:xfrm>
            <a:off x="12344400" y="1299114"/>
            <a:ext cx="469900" cy="469900"/>
          </a:xfrm>
          <a:prstGeom prst="rect">
            <a:avLst/>
          </a:prstGeom>
          <a:solidFill>
            <a:srgbClr val="76717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A1C14A49-AA9B-4F9F-BBDB-5B00E3B12013}"/>
              </a:ext>
            </a:extLst>
          </p:cNvPr>
          <p:cNvSpPr/>
          <p:nvPr/>
        </p:nvSpPr>
        <p:spPr>
          <a:xfrm>
            <a:off x="12966699" y="0"/>
            <a:ext cx="469900" cy="469900"/>
          </a:xfrm>
          <a:prstGeom prst="rect">
            <a:avLst/>
          </a:prstGeom>
          <a:solidFill>
            <a:srgbClr val="E878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D8F0CDB4-5ECB-4057-AB60-F91385E72A0F}"/>
              </a:ext>
            </a:extLst>
          </p:cNvPr>
          <p:cNvSpPr/>
          <p:nvPr/>
        </p:nvSpPr>
        <p:spPr>
          <a:xfrm>
            <a:off x="12966699" y="649557"/>
            <a:ext cx="469900" cy="469900"/>
          </a:xfrm>
          <a:prstGeom prst="rect">
            <a:avLst/>
          </a:prstGeom>
          <a:solidFill>
            <a:srgbClr val="E258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C5200519-F16B-49DC-9DE1-F1B51DEEF84C}"/>
              </a:ext>
            </a:extLst>
          </p:cNvPr>
          <p:cNvSpPr/>
          <p:nvPr/>
        </p:nvSpPr>
        <p:spPr>
          <a:xfrm>
            <a:off x="12966699" y="1299114"/>
            <a:ext cx="469900" cy="469900"/>
          </a:xfrm>
          <a:prstGeom prst="rect">
            <a:avLst/>
          </a:prstGeom>
          <a:solidFill>
            <a:srgbClr val="D63E2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EDE7DFC7-4614-4B66-B493-068D59DF08F3}"/>
              </a:ext>
            </a:extLst>
          </p:cNvPr>
          <p:cNvSpPr/>
          <p:nvPr/>
        </p:nvSpPr>
        <p:spPr>
          <a:xfrm>
            <a:off x="13588998" y="0"/>
            <a:ext cx="469900" cy="469900"/>
          </a:xfrm>
          <a:prstGeom prst="rect">
            <a:avLst/>
          </a:prstGeom>
          <a:solidFill>
            <a:srgbClr val="8EDCD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AF83A36E-6F77-4969-89E1-6135466B9E86}"/>
              </a:ext>
            </a:extLst>
          </p:cNvPr>
          <p:cNvSpPr/>
          <p:nvPr/>
        </p:nvSpPr>
        <p:spPr>
          <a:xfrm>
            <a:off x="13588998" y="649557"/>
            <a:ext cx="469900" cy="469900"/>
          </a:xfrm>
          <a:prstGeom prst="rect">
            <a:avLst/>
          </a:prstGeom>
          <a:solidFill>
            <a:srgbClr val="78D2D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A324E3A6-8949-410C-B5DC-109D51CF4C58}"/>
              </a:ext>
            </a:extLst>
          </p:cNvPr>
          <p:cNvSpPr/>
          <p:nvPr/>
        </p:nvSpPr>
        <p:spPr>
          <a:xfrm>
            <a:off x="13588998" y="1299114"/>
            <a:ext cx="469900" cy="469900"/>
          </a:xfrm>
          <a:prstGeom prst="rect">
            <a:avLst/>
          </a:prstGeom>
          <a:solidFill>
            <a:srgbClr val="4CC7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7D1DC499-54E6-45B8-9E0C-B9FD58D8713C}"/>
              </a:ext>
            </a:extLst>
          </p:cNvPr>
          <p:cNvSpPr/>
          <p:nvPr/>
        </p:nvSpPr>
        <p:spPr>
          <a:xfrm>
            <a:off x="14211297" y="0"/>
            <a:ext cx="469900" cy="469900"/>
          </a:xfrm>
          <a:prstGeom prst="rect">
            <a:avLst/>
          </a:prstGeom>
          <a:solidFill>
            <a:srgbClr val="55535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E25FF7CE-230D-4238-93ED-FC1408DAA5E9}"/>
              </a:ext>
            </a:extLst>
          </p:cNvPr>
          <p:cNvSpPr/>
          <p:nvPr/>
        </p:nvSpPr>
        <p:spPr>
          <a:xfrm>
            <a:off x="14211297" y="649557"/>
            <a:ext cx="469900" cy="469900"/>
          </a:xfrm>
          <a:prstGeom prst="rect">
            <a:avLst/>
          </a:prstGeom>
          <a:solidFill>
            <a:srgbClr val="3B39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C9B99936-2C2A-4699-A542-0EF065181487}"/>
              </a:ext>
            </a:extLst>
          </p:cNvPr>
          <p:cNvSpPr/>
          <p:nvPr/>
        </p:nvSpPr>
        <p:spPr>
          <a:xfrm>
            <a:off x="14211297" y="1299114"/>
            <a:ext cx="469900" cy="469900"/>
          </a:xfrm>
          <a:prstGeom prst="rect">
            <a:avLst/>
          </a:prstGeom>
          <a:solidFill>
            <a:srgbClr val="25232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C411A2DA-887F-45BF-BBC0-1D4F994BF06F}"/>
              </a:ext>
            </a:extLst>
          </p:cNvPr>
          <p:cNvSpPr/>
          <p:nvPr/>
        </p:nvSpPr>
        <p:spPr>
          <a:xfrm>
            <a:off x="13232493" y="4488683"/>
            <a:ext cx="667657" cy="667657"/>
          </a:xfrm>
          <a:prstGeom prst="rect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1FCB6845-D589-47B7-814A-9C7EEFDB910B}"/>
              </a:ext>
            </a:extLst>
          </p:cNvPr>
          <p:cNvSpPr/>
          <p:nvPr/>
        </p:nvSpPr>
        <p:spPr>
          <a:xfrm>
            <a:off x="13232493" y="2083984"/>
            <a:ext cx="667657" cy="667657"/>
          </a:xfrm>
          <a:prstGeom prst="rect">
            <a:avLst/>
          </a:prstGeom>
          <a:solidFill>
            <a:srgbClr val="01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0820300-6279-4103-8DB9-F46B71B21A89}"/>
              </a:ext>
            </a:extLst>
          </p:cNvPr>
          <p:cNvSpPr/>
          <p:nvPr/>
        </p:nvSpPr>
        <p:spPr>
          <a:xfrm>
            <a:off x="13232493" y="2882269"/>
            <a:ext cx="667657" cy="667657"/>
          </a:xfrm>
          <a:prstGeom prst="rect">
            <a:avLst/>
          </a:prstGeom>
          <a:solidFill>
            <a:srgbClr val="46B6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F3D702D6-675A-4159-982C-87C70CD31DA2}"/>
              </a:ext>
            </a:extLst>
          </p:cNvPr>
          <p:cNvSpPr/>
          <p:nvPr/>
        </p:nvSpPr>
        <p:spPr>
          <a:xfrm>
            <a:off x="12446277" y="4615683"/>
            <a:ext cx="667657" cy="667657"/>
          </a:xfrm>
          <a:prstGeom prst="rect">
            <a:avLst/>
          </a:prstGeom>
          <a:solidFill>
            <a:srgbClr val="7C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0ED4BA1-29F3-438B-9881-9B4F668A93D8}"/>
              </a:ext>
            </a:extLst>
          </p:cNvPr>
          <p:cNvSpPr/>
          <p:nvPr/>
        </p:nvSpPr>
        <p:spPr>
          <a:xfrm>
            <a:off x="12446277" y="2083984"/>
            <a:ext cx="667657" cy="667657"/>
          </a:xfrm>
          <a:prstGeom prst="rect">
            <a:avLst/>
          </a:prstGeom>
          <a:solidFill>
            <a:srgbClr val="0156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7F6644A4-A64D-4358-BF2A-04F797A9CB5D}"/>
              </a:ext>
            </a:extLst>
          </p:cNvPr>
          <p:cNvSpPr/>
          <p:nvPr/>
        </p:nvSpPr>
        <p:spPr>
          <a:xfrm>
            <a:off x="12446277" y="3009269"/>
            <a:ext cx="667657" cy="667657"/>
          </a:xfrm>
          <a:prstGeom prst="rect">
            <a:avLst/>
          </a:prstGeom>
          <a:solidFill>
            <a:srgbClr val="389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91717A69-2F97-48DE-8CF3-191104AD139E}"/>
              </a:ext>
            </a:extLst>
          </p:cNvPr>
          <p:cNvSpPr/>
          <p:nvPr/>
        </p:nvSpPr>
        <p:spPr>
          <a:xfrm>
            <a:off x="14018709" y="4488683"/>
            <a:ext cx="667657" cy="6676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F4673CD5-73FF-487E-8A0C-C1E63BACE76A}"/>
              </a:ext>
            </a:extLst>
          </p:cNvPr>
          <p:cNvSpPr/>
          <p:nvPr/>
        </p:nvSpPr>
        <p:spPr>
          <a:xfrm>
            <a:off x="14018709" y="2083984"/>
            <a:ext cx="667657" cy="667657"/>
          </a:xfrm>
          <a:prstGeom prst="rect">
            <a:avLst/>
          </a:prstGeom>
          <a:solidFill>
            <a:srgbClr val="018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82733AC2-8523-4B8C-9A18-BB352C23C11A}"/>
              </a:ext>
            </a:extLst>
          </p:cNvPr>
          <p:cNvSpPr/>
          <p:nvPr/>
        </p:nvSpPr>
        <p:spPr>
          <a:xfrm>
            <a:off x="14018709" y="2882269"/>
            <a:ext cx="667657" cy="667657"/>
          </a:xfrm>
          <a:prstGeom prst="rect">
            <a:avLst/>
          </a:prstGeom>
          <a:solidFill>
            <a:srgbClr val="7AC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A730D853-B8E6-4EB4-A8B9-14E02641DB53}"/>
              </a:ext>
            </a:extLst>
          </p:cNvPr>
          <p:cNvSpPr/>
          <p:nvPr/>
        </p:nvSpPr>
        <p:spPr>
          <a:xfrm>
            <a:off x="13232493" y="3678903"/>
            <a:ext cx="667657" cy="667657"/>
          </a:xfrm>
          <a:prstGeom prst="rect">
            <a:avLst/>
          </a:prstGeom>
          <a:solidFill>
            <a:srgbClr val="FEA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4EF987F2-326E-4834-8C8E-34991ED5F13E}"/>
              </a:ext>
            </a:extLst>
          </p:cNvPr>
          <p:cNvSpPr/>
          <p:nvPr/>
        </p:nvSpPr>
        <p:spPr>
          <a:xfrm>
            <a:off x="12446276" y="3805903"/>
            <a:ext cx="667657" cy="667657"/>
          </a:xfrm>
          <a:prstGeom prst="rect">
            <a:avLst/>
          </a:prstGeom>
          <a:solidFill>
            <a:srgbClr val="FE8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113068E6-84CA-4CBA-8D34-B1B5B18AF4FC}"/>
              </a:ext>
            </a:extLst>
          </p:cNvPr>
          <p:cNvSpPr/>
          <p:nvPr/>
        </p:nvSpPr>
        <p:spPr>
          <a:xfrm>
            <a:off x="14018709" y="3678903"/>
            <a:ext cx="667657" cy="667657"/>
          </a:xfrm>
          <a:prstGeom prst="rect">
            <a:avLst/>
          </a:prstGeom>
          <a:solidFill>
            <a:srgbClr val="FEB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9F665CF-6C1F-40B0-80BC-866023153AC9}"/>
              </a:ext>
            </a:extLst>
          </p:cNvPr>
          <p:cNvSpPr/>
          <p:nvPr/>
        </p:nvSpPr>
        <p:spPr>
          <a:xfrm>
            <a:off x="754908" y="1942859"/>
            <a:ext cx="3383280" cy="1359141"/>
          </a:xfrm>
          <a:prstGeom prst="rect">
            <a:avLst/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600" dirty="0">
                <a:solidFill>
                  <a:schemeClr val="tx1"/>
                </a:solidFill>
              </a:rPr>
              <a:t>Diverse and fragmented training landscape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xmlns="" id="{4836C102-B11B-42DB-9172-197DB7F60A0B}"/>
              </a:ext>
            </a:extLst>
          </p:cNvPr>
          <p:cNvSpPr/>
          <p:nvPr/>
        </p:nvSpPr>
        <p:spPr>
          <a:xfrm>
            <a:off x="4488103" y="1942859"/>
            <a:ext cx="3383280" cy="1359141"/>
          </a:xfrm>
          <a:prstGeom prst="rect">
            <a:avLst/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600" dirty="0">
                <a:solidFill>
                  <a:schemeClr val="tx1"/>
                </a:solidFill>
              </a:rPr>
              <a:t>Evolution of silos at Department level preventing shared understanding of India’s development aspirations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83EA42F0-D3E0-456D-887A-7FB4E54DE707}"/>
              </a:ext>
            </a:extLst>
          </p:cNvPr>
          <p:cNvSpPr/>
          <p:nvPr/>
        </p:nvSpPr>
        <p:spPr>
          <a:xfrm>
            <a:off x="8221298" y="1942858"/>
            <a:ext cx="3383280" cy="1359141"/>
          </a:xfrm>
          <a:prstGeom prst="rect">
            <a:avLst/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Inconsistencies in training priorities, competency &amp; pedagogy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F66B87AC-64B8-4033-9D09-65AD7A80952B}"/>
              </a:ext>
            </a:extLst>
          </p:cNvPr>
          <p:cNvSpPr/>
          <p:nvPr/>
        </p:nvSpPr>
        <p:spPr>
          <a:xfrm>
            <a:off x="754908" y="4410061"/>
            <a:ext cx="3383280" cy="1359141"/>
          </a:xfrm>
          <a:prstGeom prst="rect">
            <a:avLst/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Lack of common platform and barriers to exchange of knowledge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xmlns="" id="{6A8B68A6-42F8-4F2D-A162-BA7FB1884D0F}"/>
              </a:ext>
            </a:extLst>
          </p:cNvPr>
          <p:cNvSpPr/>
          <p:nvPr/>
        </p:nvSpPr>
        <p:spPr>
          <a:xfrm>
            <a:off x="4488103" y="4410061"/>
            <a:ext cx="3383280" cy="1359141"/>
          </a:xfrm>
          <a:prstGeom prst="rect">
            <a:avLst/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600" dirty="0">
                <a:solidFill>
                  <a:schemeClr val="tx1"/>
                </a:solidFill>
              </a:rPr>
              <a:t>Lack of lifelong &amp; continuous learning environment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xmlns="" id="{FD0529DA-966A-4124-AA0F-03BD6FBB327A}"/>
              </a:ext>
            </a:extLst>
          </p:cNvPr>
          <p:cNvSpPr/>
          <p:nvPr/>
        </p:nvSpPr>
        <p:spPr>
          <a:xfrm>
            <a:off x="8221298" y="4410060"/>
            <a:ext cx="3383280" cy="1359141"/>
          </a:xfrm>
          <a:prstGeom prst="rect">
            <a:avLst/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Redundancy &amp; duplication of efforts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E52A22F2-759E-4B53-937D-0D141C877A6D}"/>
              </a:ext>
            </a:extLst>
          </p:cNvPr>
          <p:cNvSpPr/>
          <p:nvPr/>
        </p:nvSpPr>
        <p:spPr>
          <a:xfrm>
            <a:off x="2206958" y="1732038"/>
            <a:ext cx="457200" cy="457200"/>
          </a:xfrm>
          <a:prstGeom prst="ellipse">
            <a:avLst/>
          </a:prstGeom>
          <a:solidFill>
            <a:srgbClr val="D63E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2400" b="1" i="1" dirty="0"/>
              <a:t>1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xmlns="" id="{74F2EC91-3F27-42A4-8ADB-BC61CFECD250}"/>
              </a:ext>
            </a:extLst>
          </p:cNvPr>
          <p:cNvSpPr/>
          <p:nvPr/>
        </p:nvSpPr>
        <p:spPr>
          <a:xfrm>
            <a:off x="5968435" y="1732038"/>
            <a:ext cx="457200" cy="457200"/>
          </a:xfrm>
          <a:prstGeom prst="ellipse">
            <a:avLst/>
          </a:prstGeom>
          <a:solidFill>
            <a:srgbClr val="D63E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2400" b="1" i="1" dirty="0"/>
              <a:t>2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xmlns="" id="{7D730A9A-13C5-4DE9-8DAA-3FB040307CF1}"/>
              </a:ext>
            </a:extLst>
          </p:cNvPr>
          <p:cNvSpPr/>
          <p:nvPr/>
        </p:nvSpPr>
        <p:spPr>
          <a:xfrm>
            <a:off x="9701630" y="1732038"/>
            <a:ext cx="457200" cy="457200"/>
          </a:xfrm>
          <a:prstGeom prst="ellipse">
            <a:avLst/>
          </a:prstGeom>
          <a:solidFill>
            <a:srgbClr val="D63E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2400" b="1" i="1" dirty="0"/>
              <a:t>3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xmlns="" id="{3A5290BE-208F-42DC-A7CF-1E12D281AF89}"/>
              </a:ext>
            </a:extLst>
          </p:cNvPr>
          <p:cNvSpPr/>
          <p:nvPr/>
        </p:nvSpPr>
        <p:spPr>
          <a:xfrm>
            <a:off x="2206958" y="4260083"/>
            <a:ext cx="457200" cy="457200"/>
          </a:xfrm>
          <a:prstGeom prst="ellipse">
            <a:avLst/>
          </a:prstGeom>
          <a:solidFill>
            <a:srgbClr val="D63E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2400" b="1" i="1" dirty="0"/>
              <a:t>4</a:t>
            </a: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xmlns="" id="{B919F9BC-1BC1-45E7-B208-344A0ACF5582}"/>
              </a:ext>
            </a:extLst>
          </p:cNvPr>
          <p:cNvSpPr/>
          <p:nvPr/>
        </p:nvSpPr>
        <p:spPr>
          <a:xfrm>
            <a:off x="5998536" y="4198380"/>
            <a:ext cx="457200" cy="457200"/>
          </a:xfrm>
          <a:prstGeom prst="ellipse">
            <a:avLst/>
          </a:prstGeom>
          <a:solidFill>
            <a:srgbClr val="D63E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2400" b="1" i="1" dirty="0"/>
              <a:t>5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xmlns="" id="{915F27B9-437E-4C21-AE2B-C712E3831FCD}"/>
              </a:ext>
            </a:extLst>
          </p:cNvPr>
          <p:cNvSpPr/>
          <p:nvPr/>
        </p:nvSpPr>
        <p:spPr>
          <a:xfrm>
            <a:off x="9768850" y="4236720"/>
            <a:ext cx="457200" cy="457200"/>
          </a:xfrm>
          <a:prstGeom prst="ellipse">
            <a:avLst/>
          </a:prstGeom>
          <a:solidFill>
            <a:srgbClr val="D63E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2400" b="1" i="1" dirty="0"/>
              <a:t>6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07708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838957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Mission Karmayogi</a:t>
            </a:r>
            <a:endParaRPr lang="en-US" sz="1800" dirty="0"/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xmlns="" id="{F283FF25-A8FD-4775-946D-54E8357C15DD}"/>
              </a:ext>
            </a:extLst>
          </p:cNvPr>
          <p:cNvSpPr/>
          <p:nvPr/>
        </p:nvSpPr>
        <p:spPr>
          <a:xfrm>
            <a:off x="1257300" y="1651000"/>
            <a:ext cx="822960" cy="731520"/>
          </a:xfrm>
          <a:prstGeom prst="hexagon">
            <a:avLst/>
          </a:prstGeom>
          <a:solidFill>
            <a:srgbClr val="FE8D26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en-US" sz="2800" b="1" i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ABE88DC-29B3-4FB3-9156-3311082D6187}"/>
              </a:ext>
            </a:extLst>
          </p:cNvPr>
          <p:cNvSpPr/>
          <p:nvPr/>
        </p:nvSpPr>
        <p:spPr>
          <a:xfrm>
            <a:off x="2080260" y="1651000"/>
            <a:ext cx="9387840" cy="731520"/>
          </a:xfrm>
          <a:prstGeom prst="rect">
            <a:avLst/>
          </a:prstGeom>
          <a:solidFill>
            <a:srgbClr val="FFECBD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New National Architecture for Civil Services Capacity Building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7CE604F6-6482-48D4-BEC5-477C3C400F57}"/>
              </a:ext>
            </a:extLst>
          </p:cNvPr>
          <p:cNvSpPr/>
          <p:nvPr/>
        </p:nvSpPr>
        <p:spPr>
          <a:xfrm>
            <a:off x="12344400" y="0"/>
            <a:ext cx="469900" cy="469900"/>
          </a:xfrm>
          <a:prstGeom prst="rect">
            <a:avLst/>
          </a:prstGeom>
          <a:solidFill>
            <a:srgbClr val="E7E6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57E41BC0-6C90-4060-87EC-D08217F1CA6E}"/>
              </a:ext>
            </a:extLst>
          </p:cNvPr>
          <p:cNvSpPr/>
          <p:nvPr/>
        </p:nvSpPr>
        <p:spPr>
          <a:xfrm>
            <a:off x="12344400" y="649557"/>
            <a:ext cx="469900" cy="469900"/>
          </a:xfrm>
          <a:prstGeom prst="rect">
            <a:avLst/>
          </a:prstGeom>
          <a:solidFill>
            <a:srgbClr val="AFABA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F80D78EF-F2D7-42DD-A604-C5063A95B986}"/>
              </a:ext>
            </a:extLst>
          </p:cNvPr>
          <p:cNvSpPr/>
          <p:nvPr/>
        </p:nvSpPr>
        <p:spPr>
          <a:xfrm>
            <a:off x="12344400" y="1299114"/>
            <a:ext cx="469900" cy="469900"/>
          </a:xfrm>
          <a:prstGeom prst="rect">
            <a:avLst/>
          </a:prstGeom>
          <a:solidFill>
            <a:srgbClr val="76717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A1C14A49-AA9B-4F9F-BBDB-5B00E3B12013}"/>
              </a:ext>
            </a:extLst>
          </p:cNvPr>
          <p:cNvSpPr/>
          <p:nvPr/>
        </p:nvSpPr>
        <p:spPr>
          <a:xfrm>
            <a:off x="12966699" y="0"/>
            <a:ext cx="469900" cy="469900"/>
          </a:xfrm>
          <a:prstGeom prst="rect">
            <a:avLst/>
          </a:prstGeom>
          <a:solidFill>
            <a:srgbClr val="E878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D8F0CDB4-5ECB-4057-AB60-F91385E72A0F}"/>
              </a:ext>
            </a:extLst>
          </p:cNvPr>
          <p:cNvSpPr/>
          <p:nvPr/>
        </p:nvSpPr>
        <p:spPr>
          <a:xfrm>
            <a:off x="12966699" y="649557"/>
            <a:ext cx="469900" cy="469900"/>
          </a:xfrm>
          <a:prstGeom prst="rect">
            <a:avLst/>
          </a:prstGeom>
          <a:solidFill>
            <a:srgbClr val="E258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C5200519-F16B-49DC-9DE1-F1B51DEEF84C}"/>
              </a:ext>
            </a:extLst>
          </p:cNvPr>
          <p:cNvSpPr/>
          <p:nvPr/>
        </p:nvSpPr>
        <p:spPr>
          <a:xfrm>
            <a:off x="12966699" y="1299114"/>
            <a:ext cx="469900" cy="469900"/>
          </a:xfrm>
          <a:prstGeom prst="rect">
            <a:avLst/>
          </a:prstGeom>
          <a:solidFill>
            <a:srgbClr val="D63E2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EDE7DFC7-4614-4B66-B493-068D59DF08F3}"/>
              </a:ext>
            </a:extLst>
          </p:cNvPr>
          <p:cNvSpPr/>
          <p:nvPr/>
        </p:nvSpPr>
        <p:spPr>
          <a:xfrm>
            <a:off x="13588998" y="0"/>
            <a:ext cx="469900" cy="469900"/>
          </a:xfrm>
          <a:prstGeom prst="rect">
            <a:avLst/>
          </a:prstGeom>
          <a:solidFill>
            <a:srgbClr val="8EDCD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AF83A36E-6F77-4969-89E1-6135466B9E86}"/>
              </a:ext>
            </a:extLst>
          </p:cNvPr>
          <p:cNvSpPr/>
          <p:nvPr/>
        </p:nvSpPr>
        <p:spPr>
          <a:xfrm>
            <a:off x="13588998" y="649557"/>
            <a:ext cx="469900" cy="469900"/>
          </a:xfrm>
          <a:prstGeom prst="rect">
            <a:avLst/>
          </a:prstGeom>
          <a:solidFill>
            <a:srgbClr val="78D2D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A324E3A6-8949-410C-B5DC-109D51CF4C58}"/>
              </a:ext>
            </a:extLst>
          </p:cNvPr>
          <p:cNvSpPr/>
          <p:nvPr/>
        </p:nvSpPr>
        <p:spPr>
          <a:xfrm>
            <a:off x="13588998" y="1299114"/>
            <a:ext cx="469900" cy="469900"/>
          </a:xfrm>
          <a:prstGeom prst="rect">
            <a:avLst/>
          </a:prstGeom>
          <a:solidFill>
            <a:srgbClr val="4CC7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7D1DC499-54E6-45B8-9E0C-B9FD58D8713C}"/>
              </a:ext>
            </a:extLst>
          </p:cNvPr>
          <p:cNvSpPr/>
          <p:nvPr/>
        </p:nvSpPr>
        <p:spPr>
          <a:xfrm>
            <a:off x="14211297" y="0"/>
            <a:ext cx="469900" cy="469900"/>
          </a:xfrm>
          <a:prstGeom prst="rect">
            <a:avLst/>
          </a:prstGeom>
          <a:solidFill>
            <a:srgbClr val="55535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E25FF7CE-230D-4238-93ED-FC1408DAA5E9}"/>
              </a:ext>
            </a:extLst>
          </p:cNvPr>
          <p:cNvSpPr/>
          <p:nvPr/>
        </p:nvSpPr>
        <p:spPr>
          <a:xfrm>
            <a:off x="14211297" y="649557"/>
            <a:ext cx="469900" cy="469900"/>
          </a:xfrm>
          <a:prstGeom prst="rect">
            <a:avLst/>
          </a:prstGeom>
          <a:solidFill>
            <a:srgbClr val="3B39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C9B99936-2C2A-4699-A542-0EF065181487}"/>
              </a:ext>
            </a:extLst>
          </p:cNvPr>
          <p:cNvSpPr/>
          <p:nvPr/>
        </p:nvSpPr>
        <p:spPr>
          <a:xfrm>
            <a:off x="14211297" y="1299114"/>
            <a:ext cx="469900" cy="469900"/>
          </a:xfrm>
          <a:prstGeom prst="rect">
            <a:avLst/>
          </a:prstGeom>
          <a:solidFill>
            <a:srgbClr val="25232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C411A2DA-887F-45BF-BBC0-1D4F994BF06F}"/>
              </a:ext>
            </a:extLst>
          </p:cNvPr>
          <p:cNvSpPr/>
          <p:nvPr/>
        </p:nvSpPr>
        <p:spPr>
          <a:xfrm>
            <a:off x="13232493" y="4488683"/>
            <a:ext cx="667657" cy="667657"/>
          </a:xfrm>
          <a:prstGeom prst="rect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1FCB6845-D589-47B7-814A-9C7EEFDB910B}"/>
              </a:ext>
            </a:extLst>
          </p:cNvPr>
          <p:cNvSpPr/>
          <p:nvPr/>
        </p:nvSpPr>
        <p:spPr>
          <a:xfrm>
            <a:off x="13232493" y="2083984"/>
            <a:ext cx="667657" cy="667657"/>
          </a:xfrm>
          <a:prstGeom prst="rect">
            <a:avLst/>
          </a:prstGeom>
          <a:solidFill>
            <a:srgbClr val="01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0820300-6279-4103-8DB9-F46B71B21A89}"/>
              </a:ext>
            </a:extLst>
          </p:cNvPr>
          <p:cNvSpPr/>
          <p:nvPr/>
        </p:nvSpPr>
        <p:spPr>
          <a:xfrm>
            <a:off x="13232493" y="2882269"/>
            <a:ext cx="667657" cy="667657"/>
          </a:xfrm>
          <a:prstGeom prst="rect">
            <a:avLst/>
          </a:prstGeom>
          <a:solidFill>
            <a:srgbClr val="46B6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F3D702D6-675A-4159-982C-87C70CD31DA2}"/>
              </a:ext>
            </a:extLst>
          </p:cNvPr>
          <p:cNvSpPr/>
          <p:nvPr/>
        </p:nvSpPr>
        <p:spPr>
          <a:xfrm>
            <a:off x="12446277" y="4615683"/>
            <a:ext cx="667657" cy="667657"/>
          </a:xfrm>
          <a:prstGeom prst="rect">
            <a:avLst/>
          </a:prstGeom>
          <a:solidFill>
            <a:srgbClr val="7C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0ED4BA1-29F3-438B-9881-9B4F668A93D8}"/>
              </a:ext>
            </a:extLst>
          </p:cNvPr>
          <p:cNvSpPr/>
          <p:nvPr/>
        </p:nvSpPr>
        <p:spPr>
          <a:xfrm>
            <a:off x="12446277" y="2083984"/>
            <a:ext cx="667657" cy="667657"/>
          </a:xfrm>
          <a:prstGeom prst="rect">
            <a:avLst/>
          </a:prstGeom>
          <a:solidFill>
            <a:srgbClr val="0156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7F6644A4-A64D-4358-BF2A-04F797A9CB5D}"/>
              </a:ext>
            </a:extLst>
          </p:cNvPr>
          <p:cNvSpPr/>
          <p:nvPr/>
        </p:nvSpPr>
        <p:spPr>
          <a:xfrm>
            <a:off x="12446277" y="3009269"/>
            <a:ext cx="667657" cy="667657"/>
          </a:xfrm>
          <a:prstGeom prst="rect">
            <a:avLst/>
          </a:prstGeom>
          <a:solidFill>
            <a:srgbClr val="389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91717A69-2F97-48DE-8CF3-191104AD139E}"/>
              </a:ext>
            </a:extLst>
          </p:cNvPr>
          <p:cNvSpPr/>
          <p:nvPr/>
        </p:nvSpPr>
        <p:spPr>
          <a:xfrm>
            <a:off x="14018709" y="4488683"/>
            <a:ext cx="667657" cy="6676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F4673CD5-73FF-487E-8A0C-C1E63BACE76A}"/>
              </a:ext>
            </a:extLst>
          </p:cNvPr>
          <p:cNvSpPr/>
          <p:nvPr/>
        </p:nvSpPr>
        <p:spPr>
          <a:xfrm>
            <a:off x="14018709" y="2083984"/>
            <a:ext cx="667657" cy="667657"/>
          </a:xfrm>
          <a:prstGeom prst="rect">
            <a:avLst/>
          </a:prstGeom>
          <a:solidFill>
            <a:srgbClr val="018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82733AC2-8523-4B8C-9A18-BB352C23C11A}"/>
              </a:ext>
            </a:extLst>
          </p:cNvPr>
          <p:cNvSpPr/>
          <p:nvPr/>
        </p:nvSpPr>
        <p:spPr>
          <a:xfrm>
            <a:off x="14018709" y="2882269"/>
            <a:ext cx="667657" cy="667657"/>
          </a:xfrm>
          <a:prstGeom prst="rect">
            <a:avLst/>
          </a:prstGeom>
          <a:solidFill>
            <a:srgbClr val="7AC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A730D853-B8E6-4EB4-A8B9-14E02641DB53}"/>
              </a:ext>
            </a:extLst>
          </p:cNvPr>
          <p:cNvSpPr/>
          <p:nvPr/>
        </p:nvSpPr>
        <p:spPr>
          <a:xfrm>
            <a:off x="13232493" y="3678903"/>
            <a:ext cx="667657" cy="667657"/>
          </a:xfrm>
          <a:prstGeom prst="rect">
            <a:avLst/>
          </a:prstGeom>
          <a:solidFill>
            <a:srgbClr val="FEA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4EF987F2-326E-4834-8C8E-34991ED5F13E}"/>
              </a:ext>
            </a:extLst>
          </p:cNvPr>
          <p:cNvSpPr/>
          <p:nvPr/>
        </p:nvSpPr>
        <p:spPr>
          <a:xfrm>
            <a:off x="12446276" y="3805903"/>
            <a:ext cx="667657" cy="667657"/>
          </a:xfrm>
          <a:prstGeom prst="rect">
            <a:avLst/>
          </a:prstGeom>
          <a:solidFill>
            <a:srgbClr val="FE8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113068E6-84CA-4CBA-8D34-B1B5B18AF4FC}"/>
              </a:ext>
            </a:extLst>
          </p:cNvPr>
          <p:cNvSpPr/>
          <p:nvPr/>
        </p:nvSpPr>
        <p:spPr>
          <a:xfrm>
            <a:off x="14018709" y="3678903"/>
            <a:ext cx="667657" cy="667657"/>
          </a:xfrm>
          <a:prstGeom prst="rect">
            <a:avLst/>
          </a:prstGeom>
          <a:solidFill>
            <a:srgbClr val="FEB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Hexagon 86">
            <a:extLst>
              <a:ext uri="{FF2B5EF4-FFF2-40B4-BE49-F238E27FC236}">
                <a16:creationId xmlns:a16="http://schemas.microsoft.com/office/drawing/2014/main" xmlns="" id="{74FD88E3-E679-4783-8AA7-58CCB6F632EA}"/>
              </a:ext>
            </a:extLst>
          </p:cNvPr>
          <p:cNvSpPr/>
          <p:nvPr/>
        </p:nvSpPr>
        <p:spPr>
          <a:xfrm>
            <a:off x="1257300" y="2465023"/>
            <a:ext cx="822960" cy="731520"/>
          </a:xfrm>
          <a:prstGeom prst="hexagon">
            <a:avLst/>
          </a:prstGeom>
          <a:solidFill>
            <a:srgbClr val="D63E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xmlns="" id="{ECC83A75-124C-4B19-8BC1-4A1BE85BC605}"/>
              </a:ext>
            </a:extLst>
          </p:cNvPr>
          <p:cNvSpPr/>
          <p:nvPr/>
        </p:nvSpPr>
        <p:spPr>
          <a:xfrm>
            <a:off x="2080260" y="2465023"/>
            <a:ext cx="9387840" cy="731520"/>
          </a:xfrm>
          <a:prstGeom prst="rect">
            <a:avLst/>
          </a:prstGeom>
          <a:solidFill>
            <a:srgbClr val="FFE1C5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74320" rtlCol="0" anchor="ctr"/>
          <a:lstStyle/>
          <a:p>
            <a:r>
              <a:rPr lang="en-US" dirty="0">
                <a:solidFill>
                  <a:schemeClr val="tx1"/>
                </a:solidFill>
              </a:rPr>
              <a:t>Comprehensive reform of the capacity building apparatus at individual, institutional and process levels for efficient public service delivery.</a:t>
            </a:r>
          </a:p>
        </p:txBody>
      </p:sp>
      <p:sp>
        <p:nvSpPr>
          <p:cNvPr id="91" name="Hexagon 90">
            <a:extLst>
              <a:ext uri="{FF2B5EF4-FFF2-40B4-BE49-F238E27FC236}">
                <a16:creationId xmlns:a16="http://schemas.microsoft.com/office/drawing/2014/main" xmlns="" id="{4F2DF315-9F34-4178-B1CE-8AA6B86D5FE6}"/>
              </a:ext>
            </a:extLst>
          </p:cNvPr>
          <p:cNvSpPr/>
          <p:nvPr/>
        </p:nvSpPr>
        <p:spPr>
          <a:xfrm>
            <a:off x="1257300" y="3279046"/>
            <a:ext cx="822960" cy="731520"/>
          </a:xfrm>
          <a:prstGeom prst="hexagon">
            <a:avLst/>
          </a:prstGeom>
          <a:solidFill>
            <a:schemeClr val="tx2">
              <a:lumMod val="95000"/>
              <a:lumOff val="5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2FAE4FE0-8092-474B-AB7E-466B6426F3FF}"/>
              </a:ext>
            </a:extLst>
          </p:cNvPr>
          <p:cNvSpPr/>
          <p:nvPr/>
        </p:nvSpPr>
        <p:spPr>
          <a:xfrm>
            <a:off x="2080260" y="3279046"/>
            <a:ext cx="9387840" cy="73152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PM led HR Council to approve and monitor Civil Service Capacity Building Plans</a:t>
            </a:r>
          </a:p>
        </p:txBody>
      </p:sp>
      <p:sp>
        <p:nvSpPr>
          <p:cNvPr id="94" name="Hexagon 93">
            <a:extLst>
              <a:ext uri="{FF2B5EF4-FFF2-40B4-BE49-F238E27FC236}">
                <a16:creationId xmlns:a16="http://schemas.microsoft.com/office/drawing/2014/main" xmlns="" id="{22FCE449-C8B1-403A-9ABE-E2012DE8C2FE}"/>
              </a:ext>
            </a:extLst>
          </p:cNvPr>
          <p:cNvSpPr/>
          <p:nvPr/>
        </p:nvSpPr>
        <p:spPr>
          <a:xfrm>
            <a:off x="1257300" y="4093069"/>
            <a:ext cx="822960" cy="731520"/>
          </a:xfrm>
          <a:prstGeom prst="hexagon">
            <a:avLst/>
          </a:prstGeom>
          <a:solidFill>
            <a:srgbClr val="FE8D26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xmlns="" id="{12787050-04CB-4698-83E9-81BDFF2A7FC5}"/>
              </a:ext>
            </a:extLst>
          </p:cNvPr>
          <p:cNvSpPr/>
          <p:nvPr/>
        </p:nvSpPr>
        <p:spPr>
          <a:xfrm>
            <a:off x="2080260" y="4093069"/>
            <a:ext cx="9387840" cy="731520"/>
          </a:xfrm>
          <a:prstGeom prst="rect">
            <a:avLst/>
          </a:prstGeom>
          <a:solidFill>
            <a:srgbClr val="FFECBD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3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Capacity Building Commission to harmonize training standards, create shared faculty and resources, and have supervisory role over all Central Training Institutions.</a:t>
            </a:r>
          </a:p>
        </p:txBody>
      </p:sp>
      <p:sp>
        <p:nvSpPr>
          <p:cNvPr id="97" name="Hexagon 96">
            <a:extLst>
              <a:ext uri="{FF2B5EF4-FFF2-40B4-BE49-F238E27FC236}">
                <a16:creationId xmlns:a16="http://schemas.microsoft.com/office/drawing/2014/main" xmlns="" id="{2498D5A6-BE0D-476C-8275-63034DA7A9FA}"/>
              </a:ext>
            </a:extLst>
          </p:cNvPr>
          <p:cNvSpPr/>
          <p:nvPr/>
        </p:nvSpPr>
        <p:spPr>
          <a:xfrm>
            <a:off x="1257300" y="4907092"/>
            <a:ext cx="822960" cy="731520"/>
          </a:xfrm>
          <a:prstGeom prst="hexagon">
            <a:avLst/>
          </a:prstGeom>
          <a:solidFill>
            <a:srgbClr val="D63E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xmlns="" id="{A20CA183-AB95-4A75-93EC-4786FD0EB04B}"/>
              </a:ext>
            </a:extLst>
          </p:cNvPr>
          <p:cNvSpPr/>
          <p:nvPr/>
        </p:nvSpPr>
        <p:spPr>
          <a:xfrm>
            <a:off x="2080260" y="4907092"/>
            <a:ext cx="9387840" cy="73152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Wholly owned SPV to own and operate the online learning platform and facilitate world-class learning content market-place.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614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Mission Karmayogi – Build Future Ready Civil Service </a:t>
            </a:r>
            <a:br>
              <a:rPr lang="en-US" sz="2400" dirty="0"/>
            </a:br>
            <a:r>
              <a:rPr lang="en-US" sz="1800" dirty="0"/>
              <a:t>- with right Attitude, Skills and Knowledge, aligned to the Vision of New India </a:t>
            </a:r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xmlns="" id="{D4241DB8-3BE2-4E1B-96FF-FC37968DCDE1}"/>
              </a:ext>
            </a:extLst>
          </p:cNvPr>
          <p:cNvSpPr txBox="1"/>
          <p:nvPr/>
        </p:nvSpPr>
        <p:spPr>
          <a:xfrm>
            <a:off x="8333028" y="1161780"/>
            <a:ext cx="3455680" cy="10618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sz="1600" b="1" u="sng" dirty="0">
                <a:solidFill>
                  <a:srgbClr val="D63E20"/>
                </a:solidFill>
              </a:rPr>
              <a:t>Ease of Living</a:t>
            </a:r>
            <a:endParaRPr lang="en-US" sz="1600" b="1" dirty="0"/>
          </a:p>
          <a:p>
            <a:pPr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sz="1600" b="1" dirty="0"/>
              <a:t>Competencies </a:t>
            </a:r>
            <a:r>
              <a:rPr lang="en-US" sz="1600" dirty="0"/>
              <a:t>to ensure on time and effective Public Service Delivery for Citizens</a:t>
            </a:r>
            <a:endParaRPr lang="en-US" sz="1600" b="1" u="sng" dirty="0">
              <a:solidFill>
                <a:srgbClr val="D63E20"/>
              </a:solidFill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xmlns="" id="{DA4A6E81-A494-45A7-87D5-11EA82FFF933}"/>
              </a:ext>
            </a:extLst>
          </p:cNvPr>
          <p:cNvSpPr txBox="1"/>
          <p:nvPr/>
        </p:nvSpPr>
        <p:spPr>
          <a:xfrm>
            <a:off x="8348823" y="5181499"/>
            <a:ext cx="3455680" cy="1308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sz="1600" b="1" u="sng" dirty="0">
                <a:solidFill>
                  <a:srgbClr val="FE8D26"/>
                </a:solidFill>
              </a:rPr>
              <a:t>Citizen Centricity</a:t>
            </a:r>
            <a:endParaRPr lang="en-US" sz="1600" b="1" dirty="0"/>
          </a:p>
          <a:p>
            <a:pPr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sz="1600" b="1" dirty="0"/>
              <a:t>Citizen Centricity </a:t>
            </a:r>
            <a:r>
              <a:rPr lang="en-US" sz="1600" dirty="0"/>
              <a:t>(respectful interactions, problem solving competencies) </a:t>
            </a:r>
            <a:r>
              <a:rPr lang="en-US" sz="1600" b="1" dirty="0"/>
              <a:t>Subject Matter Expertise and Attitudinal change</a:t>
            </a:r>
            <a:endParaRPr lang="en-US" sz="1600" b="1" u="sng" dirty="0">
              <a:solidFill>
                <a:srgbClr val="FE8D26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xmlns="" id="{026B9767-A756-4B46-9F8A-01E44A27F5E2}"/>
              </a:ext>
            </a:extLst>
          </p:cNvPr>
          <p:cNvSpPr txBox="1"/>
          <p:nvPr/>
        </p:nvSpPr>
        <p:spPr>
          <a:xfrm>
            <a:off x="8928801" y="3038310"/>
            <a:ext cx="2820288" cy="10618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sz="1600" b="1" u="sng" dirty="0">
                <a:solidFill>
                  <a:srgbClr val="015685"/>
                </a:solidFill>
              </a:rPr>
              <a:t>Ease of Doing Business</a:t>
            </a:r>
            <a:endParaRPr lang="en-US" sz="1600" dirty="0"/>
          </a:p>
          <a:p>
            <a:pPr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sz="1600" dirty="0"/>
              <a:t>Creating policies and delivering services conducive to economic growth</a:t>
            </a:r>
            <a:endParaRPr lang="en-US" sz="1600" b="1" u="sng" dirty="0">
              <a:solidFill>
                <a:srgbClr val="015685"/>
              </a:solidFill>
            </a:endParaRP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xmlns="" id="{8F333DEF-5D99-4790-98E4-C42938DBF694}"/>
              </a:ext>
            </a:extLst>
          </p:cNvPr>
          <p:cNvGrpSpPr>
            <a:grpSpLocks/>
          </p:cNvGrpSpPr>
          <p:nvPr/>
        </p:nvGrpSpPr>
        <p:grpSpPr>
          <a:xfrm>
            <a:off x="3063796" y="948539"/>
            <a:ext cx="5394959" cy="5711194"/>
            <a:chOff x="4188455" y="981985"/>
            <a:chExt cx="5795841" cy="5647416"/>
          </a:xfrm>
        </p:grpSpPr>
        <p:sp>
          <p:nvSpPr>
            <p:cNvPr id="138" name="Circle: Hollow 137">
              <a:extLst>
                <a:ext uri="{FF2B5EF4-FFF2-40B4-BE49-F238E27FC236}">
                  <a16:creationId xmlns:a16="http://schemas.microsoft.com/office/drawing/2014/main" xmlns="" id="{A9FB6131-1ADC-406A-B461-8B9F433914BC}"/>
                </a:ext>
              </a:extLst>
            </p:cNvPr>
            <p:cNvSpPr/>
            <p:nvPr/>
          </p:nvSpPr>
          <p:spPr>
            <a:xfrm>
              <a:off x="4307014" y="999021"/>
              <a:ext cx="5677282" cy="5493219"/>
            </a:xfrm>
            <a:prstGeom prst="donut">
              <a:avLst>
                <a:gd name="adj" fmla="val 3219"/>
              </a:avLst>
            </a:prstGeom>
            <a:solidFill>
              <a:srgbClr val="B2B2B2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xmlns="" id="{0070C137-7748-4A8B-A0A6-05050941D863}"/>
                </a:ext>
              </a:extLst>
            </p:cNvPr>
            <p:cNvSpPr/>
            <p:nvPr/>
          </p:nvSpPr>
          <p:spPr>
            <a:xfrm>
              <a:off x="4188455" y="981985"/>
              <a:ext cx="3495047" cy="56474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sz="1600" dirty="0"/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xmlns="" id="{1997F21F-D4A7-4E41-9D8A-23EE99D4F3B7}"/>
              </a:ext>
            </a:extLst>
          </p:cNvPr>
          <p:cNvGrpSpPr/>
          <p:nvPr/>
        </p:nvGrpSpPr>
        <p:grpSpPr>
          <a:xfrm>
            <a:off x="4692219" y="1740152"/>
            <a:ext cx="2818705" cy="3360242"/>
            <a:chOff x="3733800" y="1491786"/>
            <a:chExt cx="3446129" cy="4130229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xmlns="" id="{E494FE47-05CF-43CF-A104-98878C17F279}"/>
                </a:ext>
              </a:extLst>
            </p:cNvPr>
            <p:cNvGrpSpPr/>
            <p:nvPr/>
          </p:nvGrpSpPr>
          <p:grpSpPr>
            <a:xfrm>
              <a:off x="3733800" y="1491786"/>
              <a:ext cx="3180924" cy="4130229"/>
              <a:chOff x="3390900" y="1593386"/>
              <a:chExt cx="3180924" cy="4130229"/>
            </a:xfrm>
          </p:grpSpPr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xmlns="" id="{B4A4A3E1-F933-406A-BEC5-D9E20C2694C3}"/>
                  </a:ext>
                </a:extLst>
              </p:cNvPr>
              <p:cNvGrpSpPr/>
              <p:nvPr/>
            </p:nvGrpSpPr>
            <p:grpSpPr>
              <a:xfrm>
                <a:off x="3390900" y="1593386"/>
                <a:ext cx="3180924" cy="4130229"/>
                <a:chOff x="4304173" y="962375"/>
                <a:chExt cx="4343696" cy="5891391"/>
              </a:xfrm>
            </p:grpSpPr>
            <p:sp>
              <p:nvSpPr>
                <p:cNvPr id="146" name="Freeform 5">
                  <a:extLst>
                    <a:ext uri="{FF2B5EF4-FFF2-40B4-BE49-F238E27FC236}">
                      <a16:creationId xmlns:a16="http://schemas.microsoft.com/office/drawing/2014/main" xmlns="" id="{A6DAC66B-D3A5-4A51-8827-B9E0F4CFEC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304173" y="4878427"/>
                  <a:ext cx="3244333" cy="1975339"/>
                </a:xfrm>
                <a:custGeom>
                  <a:avLst/>
                  <a:gdLst>
                    <a:gd name="T0" fmla="*/ 0 w 996"/>
                    <a:gd name="T1" fmla="*/ 607 h 607"/>
                    <a:gd name="T2" fmla="*/ 92 w 996"/>
                    <a:gd name="T3" fmla="*/ 452 h 607"/>
                    <a:gd name="T4" fmla="*/ 41 w 996"/>
                    <a:gd name="T5" fmla="*/ 343 h 607"/>
                    <a:gd name="T6" fmla="*/ 195 w 996"/>
                    <a:gd name="T7" fmla="*/ 254 h 607"/>
                    <a:gd name="T8" fmla="*/ 653 w 996"/>
                    <a:gd name="T9" fmla="*/ 13 h 607"/>
                    <a:gd name="T10" fmla="*/ 678 w 996"/>
                    <a:gd name="T11" fmla="*/ 0 h 607"/>
                    <a:gd name="T12" fmla="*/ 738 w 996"/>
                    <a:gd name="T13" fmla="*/ 238 h 607"/>
                    <a:gd name="T14" fmla="*/ 996 w 996"/>
                    <a:gd name="T15" fmla="*/ 607 h 607"/>
                    <a:gd name="T16" fmla="*/ 0 w 996"/>
                    <a:gd name="T17" fmla="*/ 607 h 6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96" h="607">
                      <a:moveTo>
                        <a:pt x="0" y="607"/>
                      </a:moveTo>
                      <a:cubicBezTo>
                        <a:pt x="92" y="452"/>
                        <a:pt x="92" y="452"/>
                        <a:pt x="92" y="452"/>
                      </a:cubicBezTo>
                      <a:cubicBezTo>
                        <a:pt x="92" y="452"/>
                        <a:pt x="66" y="400"/>
                        <a:pt x="41" y="343"/>
                      </a:cubicBezTo>
                      <a:cubicBezTo>
                        <a:pt x="88" y="322"/>
                        <a:pt x="139" y="293"/>
                        <a:pt x="195" y="254"/>
                      </a:cubicBezTo>
                      <a:cubicBezTo>
                        <a:pt x="653" y="13"/>
                        <a:pt x="653" y="13"/>
                        <a:pt x="653" y="13"/>
                      </a:cubicBezTo>
                      <a:cubicBezTo>
                        <a:pt x="666" y="8"/>
                        <a:pt x="678" y="0"/>
                        <a:pt x="678" y="0"/>
                      </a:cubicBezTo>
                      <a:cubicBezTo>
                        <a:pt x="742" y="90"/>
                        <a:pt x="738" y="238"/>
                        <a:pt x="738" y="238"/>
                      </a:cubicBezTo>
                      <a:cubicBezTo>
                        <a:pt x="966" y="398"/>
                        <a:pt x="996" y="607"/>
                        <a:pt x="996" y="607"/>
                      </a:cubicBezTo>
                      <a:lnTo>
                        <a:pt x="0" y="607"/>
                      </a:lnTo>
                      <a:close/>
                    </a:path>
                  </a:pathLst>
                </a:custGeom>
                <a:solidFill>
                  <a:srgbClr val="FEBF8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00" dirty="0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47" name="Freeform 6">
                  <a:extLst>
                    <a:ext uri="{FF2B5EF4-FFF2-40B4-BE49-F238E27FC236}">
                      <a16:creationId xmlns:a16="http://schemas.microsoft.com/office/drawing/2014/main" xmlns="" id="{EE506FA8-DFC5-4DFA-A53C-BDECF3836E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963802" y="962375"/>
                  <a:ext cx="2299079" cy="2236754"/>
                </a:xfrm>
                <a:custGeom>
                  <a:avLst/>
                  <a:gdLst>
                    <a:gd name="T0" fmla="*/ 695 w 706"/>
                    <a:gd name="T1" fmla="*/ 688 h 688"/>
                    <a:gd name="T2" fmla="*/ 426 w 706"/>
                    <a:gd name="T3" fmla="*/ 688 h 688"/>
                    <a:gd name="T4" fmla="*/ 415 w 706"/>
                    <a:gd name="T5" fmla="*/ 655 h 688"/>
                    <a:gd name="T6" fmla="*/ 377 w 706"/>
                    <a:gd name="T7" fmla="*/ 586 h 688"/>
                    <a:gd name="T8" fmla="*/ 347 w 706"/>
                    <a:gd name="T9" fmla="*/ 645 h 688"/>
                    <a:gd name="T10" fmla="*/ 347 w 706"/>
                    <a:gd name="T11" fmla="*/ 688 h 688"/>
                    <a:gd name="T12" fmla="*/ 102 w 706"/>
                    <a:gd name="T13" fmla="*/ 688 h 688"/>
                    <a:gd name="T14" fmla="*/ 102 w 706"/>
                    <a:gd name="T15" fmla="*/ 376 h 688"/>
                    <a:gd name="T16" fmla="*/ 60 w 706"/>
                    <a:gd name="T17" fmla="*/ 376 h 688"/>
                    <a:gd name="T18" fmla="*/ 0 w 706"/>
                    <a:gd name="T19" fmla="*/ 347 h 688"/>
                    <a:gd name="T20" fmla="*/ 69 w 706"/>
                    <a:gd name="T21" fmla="*/ 308 h 688"/>
                    <a:gd name="T22" fmla="*/ 102 w 706"/>
                    <a:gd name="T23" fmla="*/ 298 h 688"/>
                    <a:gd name="T24" fmla="*/ 102 w 706"/>
                    <a:gd name="T25" fmla="*/ 23 h 688"/>
                    <a:gd name="T26" fmla="*/ 705 w 706"/>
                    <a:gd name="T27" fmla="*/ 556 h 688"/>
                    <a:gd name="T28" fmla="*/ 695 w 706"/>
                    <a:gd name="T29" fmla="*/ 688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06" h="688">
                      <a:moveTo>
                        <a:pt x="695" y="688"/>
                      </a:moveTo>
                      <a:cubicBezTo>
                        <a:pt x="426" y="688"/>
                        <a:pt x="426" y="688"/>
                        <a:pt x="426" y="688"/>
                      </a:cubicBezTo>
                      <a:cubicBezTo>
                        <a:pt x="426" y="688"/>
                        <a:pt x="393" y="688"/>
                        <a:pt x="415" y="655"/>
                      </a:cubicBezTo>
                      <a:cubicBezTo>
                        <a:pt x="437" y="621"/>
                        <a:pt x="426" y="586"/>
                        <a:pt x="377" y="586"/>
                      </a:cubicBezTo>
                      <a:cubicBezTo>
                        <a:pt x="327" y="586"/>
                        <a:pt x="330" y="631"/>
                        <a:pt x="347" y="645"/>
                      </a:cubicBezTo>
                      <a:cubicBezTo>
                        <a:pt x="365" y="660"/>
                        <a:pt x="347" y="688"/>
                        <a:pt x="347" y="688"/>
                      </a:cubicBezTo>
                      <a:cubicBezTo>
                        <a:pt x="102" y="688"/>
                        <a:pt x="102" y="688"/>
                        <a:pt x="102" y="688"/>
                      </a:cubicBezTo>
                      <a:cubicBezTo>
                        <a:pt x="102" y="376"/>
                        <a:pt x="102" y="376"/>
                        <a:pt x="102" y="376"/>
                      </a:cubicBezTo>
                      <a:cubicBezTo>
                        <a:pt x="102" y="376"/>
                        <a:pt x="74" y="359"/>
                        <a:pt x="60" y="376"/>
                      </a:cubicBezTo>
                      <a:cubicBezTo>
                        <a:pt x="45" y="394"/>
                        <a:pt x="0" y="396"/>
                        <a:pt x="0" y="347"/>
                      </a:cubicBezTo>
                      <a:cubicBezTo>
                        <a:pt x="0" y="297"/>
                        <a:pt x="36" y="286"/>
                        <a:pt x="69" y="308"/>
                      </a:cubicBezTo>
                      <a:cubicBezTo>
                        <a:pt x="102" y="330"/>
                        <a:pt x="102" y="298"/>
                        <a:pt x="102" y="298"/>
                      </a:cubicBezTo>
                      <a:cubicBezTo>
                        <a:pt x="102" y="23"/>
                        <a:pt x="102" y="23"/>
                        <a:pt x="102" y="23"/>
                      </a:cubicBezTo>
                      <a:cubicBezTo>
                        <a:pt x="495" y="0"/>
                        <a:pt x="700" y="291"/>
                        <a:pt x="705" y="556"/>
                      </a:cubicBezTo>
                      <a:cubicBezTo>
                        <a:pt x="706" y="602"/>
                        <a:pt x="702" y="646"/>
                        <a:pt x="695" y="688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  <a:lumOff val="25000"/>
                    <a:alpha val="98000"/>
                  </a:schemeClr>
                </a:solidFill>
                <a:ln>
                  <a:solidFill>
                    <a:schemeClr val="bg1"/>
                  </a:solidFill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00" dirty="0"/>
                </a:p>
              </p:txBody>
            </p:sp>
            <p:sp>
              <p:nvSpPr>
                <p:cNvPr id="148" name="Freeform 8">
                  <a:extLst>
                    <a:ext uri="{FF2B5EF4-FFF2-40B4-BE49-F238E27FC236}">
                      <a16:creationId xmlns:a16="http://schemas.microsoft.com/office/drawing/2014/main" xmlns="" id="{D4EE0BA6-090A-4FB0-B708-1B3D0FAF4B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6930485" y="1036818"/>
                  <a:ext cx="1717384" cy="2491247"/>
                </a:xfrm>
                <a:custGeom>
                  <a:avLst/>
                  <a:gdLst>
                    <a:gd name="T0" fmla="*/ 425 w 527"/>
                    <a:gd name="T1" fmla="*/ 324 h 766"/>
                    <a:gd name="T2" fmla="*/ 485 w 527"/>
                    <a:gd name="T3" fmla="*/ 353 h 766"/>
                    <a:gd name="T4" fmla="*/ 527 w 527"/>
                    <a:gd name="T5" fmla="*/ 353 h 766"/>
                    <a:gd name="T6" fmla="*/ 527 w 527"/>
                    <a:gd name="T7" fmla="*/ 665 h 766"/>
                    <a:gd name="T8" fmla="*/ 202 w 527"/>
                    <a:gd name="T9" fmla="*/ 665 h 766"/>
                    <a:gd name="T10" fmla="*/ 202 w 527"/>
                    <a:gd name="T11" fmla="*/ 707 h 766"/>
                    <a:gd name="T12" fmla="*/ 172 w 527"/>
                    <a:gd name="T13" fmla="*/ 766 h 766"/>
                    <a:gd name="T14" fmla="*/ 134 w 527"/>
                    <a:gd name="T15" fmla="*/ 698 h 766"/>
                    <a:gd name="T16" fmla="*/ 123 w 527"/>
                    <a:gd name="T17" fmla="*/ 665 h 766"/>
                    <a:gd name="T18" fmla="*/ 28 w 527"/>
                    <a:gd name="T19" fmla="*/ 665 h 766"/>
                    <a:gd name="T20" fmla="*/ 18 w 527"/>
                    <a:gd name="T21" fmla="*/ 569 h 766"/>
                    <a:gd name="T22" fmla="*/ 112 w 527"/>
                    <a:gd name="T23" fmla="*/ 305 h 766"/>
                    <a:gd name="T24" fmla="*/ 42 w 527"/>
                    <a:gd name="T25" fmla="*/ 275 h 766"/>
                    <a:gd name="T26" fmla="*/ 62 w 527"/>
                    <a:gd name="T27" fmla="*/ 233 h 766"/>
                    <a:gd name="T28" fmla="*/ 14 w 527"/>
                    <a:gd name="T29" fmla="*/ 247 h 766"/>
                    <a:gd name="T30" fmla="*/ 50 w 527"/>
                    <a:gd name="T31" fmla="*/ 207 h 766"/>
                    <a:gd name="T32" fmla="*/ 46 w 527"/>
                    <a:gd name="T33" fmla="*/ 191 h 766"/>
                    <a:gd name="T34" fmla="*/ 20 w 527"/>
                    <a:gd name="T35" fmla="*/ 173 h 766"/>
                    <a:gd name="T36" fmla="*/ 382 w 527"/>
                    <a:gd name="T37" fmla="*/ 21 h 766"/>
                    <a:gd name="T38" fmla="*/ 527 w 527"/>
                    <a:gd name="T39" fmla="*/ 0 h 766"/>
                    <a:gd name="T40" fmla="*/ 527 w 527"/>
                    <a:gd name="T41" fmla="*/ 275 h 766"/>
                    <a:gd name="T42" fmla="*/ 494 w 527"/>
                    <a:gd name="T43" fmla="*/ 285 h 766"/>
                    <a:gd name="T44" fmla="*/ 425 w 527"/>
                    <a:gd name="T45" fmla="*/ 324 h 7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527" h="766">
                      <a:moveTo>
                        <a:pt x="425" y="324"/>
                      </a:moveTo>
                      <a:cubicBezTo>
                        <a:pt x="425" y="373"/>
                        <a:pt x="470" y="371"/>
                        <a:pt x="485" y="353"/>
                      </a:cubicBezTo>
                      <a:cubicBezTo>
                        <a:pt x="499" y="336"/>
                        <a:pt x="527" y="353"/>
                        <a:pt x="527" y="353"/>
                      </a:cubicBezTo>
                      <a:cubicBezTo>
                        <a:pt x="527" y="665"/>
                        <a:pt x="527" y="665"/>
                        <a:pt x="527" y="665"/>
                      </a:cubicBezTo>
                      <a:cubicBezTo>
                        <a:pt x="202" y="665"/>
                        <a:pt x="202" y="665"/>
                        <a:pt x="202" y="665"/>
                      </a:cubicBezTo>
                      <a:cubicBezTo>
                        <a:pt x="202" y="665"/>
                        <a:pt x="184" y="692"/>
                        <a:pt x="202" y="707"/>
                      </a:cubicBezTo>
                      <a:cubicBezTo>
                        <a:pt x="219" y="721"/>
                        <a:pt x="222" y="766"/>
                        <a:pt x="172" y="766"/>
                      </a:cubicBezTo>
                      <a:cubicBezTo>
                        <a:pt x="123" y="766"/>
                        <a:pt x="112" y="731"/>
                        <a:pt x="134" y="698"/>
                      </a:cubicBezTo>
                      <a:cubicBezTo>
                        <a:pt x="156" y="665"/>
                        <a:pt x="123" y="665"/>
                        <a:pt x="123" y="665"/>
                      </a:cubicBezTo>
                      <a:cubicBezTo>
                        <a:pt x="28" y="665"/>
                        <a:pt x="28" y="665"/>
                        <a:pt x="28" y="665"/>
                      </a:cubicBezTo>
                      <a:cubicBezTo>
                        <a:pt x="28" y="643"/>
                        <a:pt x="25" y="614"/>
                        <a:pt x="18" y="569"/>
                      </a:cubicBezTo>
                      <a:cubicBezTo>
                        <a:pt x="0" y="449"/>
                        <a:pt x="112" y="305"/>
                        <a:pt x="112" y="305"/>
                      </a:cubicBezTo>
                      <a:cubicBezTo>
                        <a:pt x="90" y="267"/>
                        <a:pt x="48" y="275"/>
                        <a:pt x="42" y="275"/>
                      </a:cubicBezTo>
                      <a:cubicBezTo>
                        <a:pt x="36" y="275"/>
                        <a:pt x="60" y="253"/>
                        <a:pt x="62" y="233"/>
                      </a:cubicBezTo>
                      <a:cubicBezTo>
                        <a:pt x="64" y="213"/>
                        <a:pt x="14" y="259"/>
                        <a:pt x="14" y="247"/>
                      </a:cubicBezTo>
                      <a:cubicBezTo>
                        <a:pt x="14" y="235"/>
                        <a:pt x="50" y="207"/>
                        <a:pt x="50" y="207"/>
                      </a:cubicBezTo>
                      <a:cubicBezTo>
                        <a:pt x="50" y="207"/>
                        <a:pt x="16" y="201"/>
                        <a:pt x="46" y="191"/>
                      </a:cubicBezTo>
                      <a:cubicBezTo>
                        <a:pt x="76" y="181"/>
                        <a:pt x="20" y="173"/>
                        <a:pt x="20" y="173"/>
                      </a:cubicBezTo>
                      <a:cubicBezTo>
                        <a:pt x="82" y="111"/>
                        <a:pt x="382" y="21"/>
                        <a:pt x="382" y="21"/>
                      </a:cubicBezTo>
                      <a:cubicBezTo>
                        <a:pt x="433" y="9"/>
                        <a:pt x="481" y="2"/>
                        <a:pt x="527" y="0"/>
                      </a:cubicBezTo>
                      <a:cubicBezTo>
                        <a:pt x="527" y="275"/>
                        <a:pt x="527" y="275"/>
                        <a:pt x="527" y="275"/>
                      </a:cubicBezTo>
                      <a:cubicBezTo>
                        <a:pt x="527" y="275"/>
                        <a:pt x="527" y="307"/>
                        <a:pt x="494" y="285"/>
                      </a:cubicBezTo>
                      <a:cubicBezTo>
                        <a:pt x="461" y="263"/>
                        <a:pt x="425" y="274"/>
                        <a:pt x="425" y="324"/>
                      </a:cubicBez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bg1"/>
                  </a:solidFill>
                </a:ln>
                <a:effectLst>
                  <a:innerShdw blurRad="304800" dir="10800000">
                    <a:prstClr val="black">
                      <a:alpha val="18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00" dirty="0"/>
                </a:p>
              </p:txBody>
            </p:sp>
            <p:sp>
              <p:nvSpPr>
                <p:cNvPr id="149" name="Freeform 9">
                  <a:extLst>
                    <a:ext uri="{FF2B5EF4-FFF2-40B4-BE49-F238E27FC236}">
                      <a16:creationId xmlns:a16="http://schemas.microsoft.com/office/drawing/2014/main" xmlns="" id="{86B44147-C20F-41F5-B68A-48B621469E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5017852" y="2847003"/>
                  <a:ext cx="2264454" cy="2835763"/>
                </a:xfrm>
                <a:custGeom>
                  <a:avLst/>
                  <a:gdLst>
                    <a:gd name="T0" fmla="*/ 560 w 695"/>
                    <a:gd name="T1" fmla="*/ 631 h 872"/>
                    <a:gd name="T2" fmla="*/ 102 w 695"/>
                    <a:gd name="T3" fmla="*/ 872 h 872"/>
                    <a:gd name="T4" fmla="*/ 102 w 695"/>
                    <a:gd name="T5" fmla="*/ 541 h 872"/>
                    <a:gd name="T6" fmla="*/ 60 w 695"/>
                    <a:gd name="T7" fmla="*/ 541 h 872"/>
                    <a:gd name="T8" fmla="*/ 0 w 695"/>
                    <a:gd name="T9" fmla="*/ 512 h 872"/>
                    <a:gd name="T10" fmla="*/ 69 w 695"/>
                    <a:gd name="T11" fmla="*/ 474 h 872"/>
                    <a:gd name="T12" fmla="*/ 102 w 695"/>
                    <a:gd name="T13" fmla="*/ 463 h 872"/>
                    <a:gd name="T14" fmla="*/ 102 w 695"/>
                    <a:gd name="T15" fmla="*/ 102 h 872"/>
                    <a:gd name="T16" fmla="*/ 347 w 695"/>
                    <a:gd name="T17" fmla="*/ 102 h 872"/>
                    <a:gd name="T18" fmla="*/ 347 w 695"/>
                    <a:gd name="T19" fmla="*/ 59 h 872"/>
                    <a:gd name="T20" fmla="*/ 377 w 695"/>
                    <a:gd name="T21" fmla="*/ 0 h 872"/>
                    <a:gd name="T22" fmla="*/ 415 w 695"/>
                    <a:gd name="T23" fmla="*/ 69 h 872"/>
                    <a:gd name="T24" fmla="*/ 426 w 695"/>
                    <a:gd name="T25" fmla="*/ 102 h 872"/>
                    <a:gd name="T26" fmla="*/ 695 w 695"/>
                    <a:gd name="T27" fmla="*/ 102 h 872"/>
                    <a:gd name="T28" fmla="*/ 533 w 695"/>
                    <a:gd name="T29" fmla="*/ 518 h 872"/>
                    <a:gd name="T30" fmla="*/ 531 w 695"/>
                    <a:gd name="T31" fmla="*/ 590 h 872"/>
                    <a:gd name="T32" fmla="*/ 533 w 695"/>
                    <a:gd name="T33" fmla="*/ 628 h 872"/>
                    <a:gd name="T34" fmla="*/ 560 w 695"/>
                    <a:gd name="T35" fmla="*/ 631 h 8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695" h="872">
                      <a:moveTo>
                        <a:pt x="560" y="631"/>
                      </a:moveTo>
                      <a:cubicBezTo>
                        <a:pt x="102" y="872"/>
                        <a:pt x="102" y="872"/>
                        <a:pt x="102" y="872"/>
                      </a:cubicBezTo>
                      <a:cubicBezTo>
                        <a:pt x="102" y="541"/>
                        <a:pt x="102" y="541"/>
                        <a:pt x="102" y="541"/>
                      </a:cubicBezTo>
                      <a:cubicBezTo>
                        <a:pt x="102" y="541"/>
                        <a:pt x="74" y="524"/>
                        <a:pt x="60" y="541"/>
                      </a:cubicBezTo>
                      <a:cubicBezTo>
                        <a:pt x="45" y="559"/>
                        <a:pt x="0" y="562"/>
                        <a:pt x="0" y="512"/>
                      </a:cubicBezTo>
                      <a:cubicBezTo>
                        <a:pt x="0" y="463"/>
                        <a:pt x="36" y="452"/>
                        <a:pt x="69" y="474"/>
                      </a:cubicBezTo>
                      <a:cubicBezTo>
                        <a:pt x="102" y="496"/>
                        <a:pt x="102" y="463"/>
                        <a:pt x="102" y="463"/>
                      </a:cubicBezTo>
                      <a:cubicBezTo>
                        <a:pt x="102" y="102"/>
                        <a:pt x="102" y="102"/>
                        <a:pt x="102" y="102"/>
                      </a:cubicBezTo>
                      <a:cubicBezTo>
                        <a:pt x="347" y="102"/>
                        <a:pt x="347" y="102"/>
                        <a:pt x="347" y="102"/>
                      </a:cubicBezTo>
                      <a:cubicBezTo>
                        <a:pt x="347" y="102"/>
                        <a:pt x="365" y="74"/>
                        <a:pt x="347" y="59"/>
                      </a:cubicBezTo>
                      <a:cubicBezTo>
                        <a:pt x="330" y="45"/>
                        <a:pt x="327" y="0"/>
                        <a:pt x="377" y="0"/>
                      </a:cubicBezTo>
                      <a:cubicBezTo>
                        <a:pt x="426" y="0"/>
                        <a:pt x="437" y="35"/>
                        <a:pt x="415" y="69"/>
                      </a:cubicBezTo>
                      <a:cubicBezTo>
                        <a:pt x="393" y="102"/>
                        <a:pt x="426" y="102"/>
                        <a:pt x="426" y="102"/>
                      </a:cubicBezTo>
                      <a:cubicBezTo>
                        <a:pt x="695" y="102"/>
                        <a:pt x="695" y="102"/>
                        <a:pt x="695" y="102"/>
                      </a:cubicBezTo>
                      <a:cubicBezTo>
                        <a:pt x="657" y="330"/>
                        <a:pt x="523" y="491"/>
                        <a:pt x="533" y="518"/>
                      </a:cubicBezTo>
                      <a:cubicBezTo>
                        <a:pt x="545" y="550"/>
                        <a:pt x="537" y="580"/>
                        <a:pt x="531" y="590"/>
                      </a:cubicBezTo>
                      <a:cubicBezTo>
                        <a:pt x="525" y="600"/>
                        <a:pt x="517" y="612"/>
                        <a:pt x="533" y="628"/>
                      </a:cubicBezTo>
                      <a:cubicBezTo>
                        <a:pt x="540" y="635"/>
                        <a:pt x="550" y="634"/>
                        <a:pt x="560" y="631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  <a:lumOff val="25000"/>
                    <a:alpha val="98000"/>
                  </a:schemeClr>
                </a:solidFill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300" dirty="0"/>
                </a:p>
              </p:txBody>
            </p:sp>
            <p:sp>
              <p:nvSpPr>
                <p:cNvPr id="150" name="TextBox 149">
                  <a:extLst>
                    <a:ext uri="{FF2B5EF4-FFF2-40B4-BE49-F238E27FC236}">
                      <a16:creationId xmlns:a16="http://schemas.microsoft.com/office/drawing/2014/main" xmlns="" id="{33EFAB5E-2DC1-4695-AD4C-B5BE1D7ACB65}"/>
                    </a:ext>
                  </a:extLst>
                </p:cNvPr>
                <p:cNvSpPr txBox="1"/>
                <p:nvPr/>
              </p:nvSpPr>
              <p:spPr>
                <a:xfrm>
                  <a:off x="6870852" y="2284846"/>
                  <a:ext cx="1547891" cy="50927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ctr"/>
                  <a:r>
                    <a:rPr lang="en-US" sz="1300" b="1" dirty="0">
                      <a:latin typeface="+mj-lt"/>
                      <a:cs typeface="Segoe UI" panose="020B0502040204020203" pitchFamily="34" charset="0"/>
                    </a:rPr>
                    <a:t>Goals Driven</a:t>
                  </a:r>
                </a:p>
              </p:txBody>
            </p:sp>
          </p:grp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xmlns="" id="{304F9E1A-2063-4C37-9FC6-DED4244068F0}"/>
                  </a:ext>
                </a:extLst>
              </p:cNvPr>
              <p:cNvSpPr txBox="1"/>
              <p:nvPr/>
            </p:nvSpPr>
            <p:spPr>
              <a:xfrm>
                <a:off x="3995674" y="2689152"/>
                <a:ext cx="1257654" cy="756271"/>
              </a:xfrm>
              <a:prstGeom prst="rect">
                <a:avLst/>
              </a:prstGeom>
              <a:solidFill>
                <a:srgbClr val="444444"/>
              </a:solidFill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/>
                <a:r>
                  <a:rPr lang="en-US" sz="1300" b="1" dirty="0">
                    <a:solidFill>
                      <a:schemeClr val="bg1"/>
                    </a:solidFill>
                    <a:latin typeface="+mj-lt"/>
                    <a:cs typeface="Segoe UI" panose="020B0502040204020203" pitchFamily="34" charset="0"/>
                  </a:rPr>
                  <a:t>Domain and Functional Competencies</a:t>
                </a:r>
              </a:p>
            </p:txBody>
          </p:sp>
        </p:grpSp>
        <p:sp>
          <p:nvSpPr>
            <p:cNvPr id="142" name="Freeform 7">
              <a:extLst>
                <a:ext uri="{FF2B5EF4-FFF2-40B4-BE49-F238E27FC236}">
                  <a16:creationId xmlns:a16="http://schemas.microsoft.com/office/drawing/2014/main" xmlns="" id="{92BFFE10-24D1-4C7D-BDB3-09F9CB15AA6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645895" y="3059889"/>
              <a:ext cx="1534034" cy="1960128"/>
            </a:xfrm>
            <a:custGeom>
              <a:avLst/>
              <a:gdLst>
                <a:gd name="T0" fmla="*/ 541 w 643"/>
                <a:gd name="T1" fmla="*/ 410 h 859"/>
                <a:gd name="T2" fmla="*/ 601 w 643"/>
                <a:gd name="T3" fmla="*/ 439 h 859"/>
                <a:gd name="T4" fmla="*/ 643 w 643"/>
                <a:gd name="T5" fmla="*/ 439 h 859"/>
                <a:gd name="T6" fmla="*/ 643 w 643"/>
                <a:gd name="T7" fmla="*/ 770 h 859"/>
                <a:gd name="T8" fmla="*/ 489 w 643"/>
                <a:gd name="T9" fmla="*/ 859 h 859"/>
                <a:gd name="T10" fmla="*/ 440 w 643"/>
                <a:gd name="T11" fmla="*/ 708 h 859"/>
                <a:gd name="T12" fmla="*/ 426 w 643"/>
                <a:gd name="T13" fmla="*/ 648 h 859"/>
                <a:gd name="T14" fmla="*/ 190 w 643"/>
                <a:gd name="T15" fmla="*/ 634 h 859"/>
                <a:gd name="T16" fmla="*/ 126 w 643"/>
                <a:gd name="T17" fmla="*/ 498 h 859"/>
                <a:gd name="T18" fmla="*/ 116 w 643"/>
                <a:gd name="T19" fmla="*/ 428 h 859"/>
                <a:gd name="T20" fmla="*/ 116 w 643"/>
                <a:gd name="T21" fmla="*/ 362 h 859"/>
                <a:gd name="T22" fmla="*/ 88 w 643"/>
                <a:gd name="T23" fmla="*/ 294 h 859"/>
                <a:gd name="T24" fmla="*/ 54 w 643"/>
                <a:gd name="T25" fmla="*/ 236 h 859"/>
                <a:gd name="T26" fmla="*/ 8 w 643"/>
                <a:gd name="T27" fmla="*/ 182 h 859"/>
                <a:gd name="T28" fmla="*/ 108 w 643"/>
                <a:gd name="T29" fmla="*/ 74 h 859"/>
                <a:gd name="T30" fmla="*/ 144 w 643"/>
                <a:gd name="T31" fmla="*/ 0 h 859"/>
                <a:gd name="T32" fmla="*/ 239 w 643"/>
                <a:gd name="T33" fmla="*/ 0 h 859"/>
                <a:gd name="T34" fmla="*/ 250 w 643"/>
                <a:gd name="T35" fmla="*/ 33 h 859"/>
                <a:gd name="T36" fmla="*/ 288 w 643"/>
                <a:gd name="T37" fmla="*/ 101 h 859"/>
                <a:gd name="T38" fmla="*/ 318 w 643"/>
                <a:gd name="T39" fmla="*/ 42 h 859"/>
                <a:gd name="T40" fmla="*/ 318 w 643"/>
                <a:gd name="T41" fmla="*/ 0 h 859"/>
                <a:gd name="T42" fmla="*/ 643 w 643"/>
                <a:gd name="T43" fmla="*/ 0 h 859"/>
                <a:gd name="T44" fmla="*/ 643 w 643"/>
                <a:gd name="T45" fmla="*/ 361 h 859"/>
                <a:gd name="T46" fmla="*/ 610 w 643"/>
                <a:gd name="T47" fmla="*/ 372 h 859"/>
                <a:gd name="T48" fmla="*/ 541 w 643"/>
                <a:gd name="T49" fmla="*/ 410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43" h="859">
                  <a:moveTo>
                    <a:pt x="541" y="410"/>
                  </a:moveTo>
                  <a:cubicBezTo>
                    <a:pt x="541" y="460"/>
                    <a:pt x="586" y="457"/>
                    <a:pt x="601" y="439"/>
                  </a:cubicBezTo>
                  <a:cubicBezTo>
                    <a:pt x="615" y="422"/>
                    <a:pt x="643" y="439"/>
                    <a:pt x="643" y="439"/>
                  </a:cubicBezTo>
                  <a:cubicBezTo>
                    <a:pt x="643" y="770"/>
                    <a:pt x="643" y="770"/>
                    <a:pt x="643" y="770"/>
                  </a:cubicBezTo>
                  <a:cubicBezTo>
                    <a:pt x="587" y="809"/>
                    <a:pt x="536" y="838"/>
                    <a:pt x="489" y="859"/>
                  </a:cubicBezTo>
                  <a:cubicBezTo>
                    <a:pt x="462" y="797"/>
                    <a:pt x="435" y="729"/>
                    <a:pt x="440" y="708"/>
                  </a:cubicBezTo>
                  <a:cubicBezTo>
                    <a:pt x="450" y="668"/>
                    <a:pt x="438" y="654"/>
                    <a:pt x="426" y="648"/>
                  </a:cubicBezTo>
                  <a:cubicBezTo>
                    <a:pt x="414" y="642"/>
                    <a:pt x="256" y="658"/>
                    <a:pt x="190" y="634"/>
                  </a:cubicBezTo>
                  <a:cubicBezTo>
                    <a:pt x="124" y="610"/>
                    <a:pt x="98" y="534"/>
                    <a:pt x="126" y="498"/>
                  </a:cubicBezTo>
                  <a:cubicBezTo>
                    <a:pt x="154" y="462"/>
                    <a:pt x="134" y="446"/>
                    <a:pt x="116" y="428"/>
                  </a:cubicBezTo>
                  <a:cubicBezTo>
                    <a:pt x="99" y="410"/>
                    <a:pt x="116" y="362"/>
                    <a:pt x="116" y="362"/>
                  </a:cubicBezTo>
                  <a:cubicBezTo>
                    <a:pt x="87" y="358"/>
                    <a:pt x="64" y="328"/>
                    <a:pt x="88" y="294"/>
                  </a:cubicBezTo>
                  <a:cubicBezTo>
                    <a:pt x="112" y="260"/>
                    <a:pt x="104" y="250"/>
                    <a:pt x="54" y="236"/>
                  </a:cubicBezTo>
                  <a:cubicBezTo>
                    <a:pt x="4" y="222"/>
                    <a:pt x="0" y="196"/>
                    <a:pt x="8" y="182"/>
                  </a:cubicBezTo>
                  <a:cubicBezTo>
                    <a:pt x="16" y="168"/>
                    <a:pt x="68" y="114"/>
                    <a:pt x="108" y="74"/>
                  </a:cubicBezTo>
                  <a:cubicBezTo>
                    <a:pt x="133" y="49"/>
                    <a:pt x="144" y="36"/>
                    <a:pt x="144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39" y="0"/>
                    <a:pt x="272" y="0"/>
                    <a:pt x="250" y="33"/>
                  </a:cubicBezTo>
                  <a:cubicBezTo>
                    <a:pt x="228" y="66"/>
                    <a:pt x="239" y="101"/>
                    <a:pt x="288" y="101"/>
                  </a:cubicBezTo>
                  <a:cubicBezTo>
                    <a:pt x="338" y="101"/>
                    <a:pt x="335" y="56"/>
                    <a:pt x="318" y="42"/>
                  </a:cubicBezTo>
                  <a:cubicBezTo>
                    <a:pt x="300" y="27"/>
                    <a:pt x="318" y="0"/>
                    <a:pt x="318" y="0"/>
                  </a:cubicBezTo>
                  <a:cubicBezTo>
                    <a:pt x="643" y="0"/>
                    <a:pt x="643" y="0"/>
                    <a:pt x="643" y="0"/>
                  </a:cubicBezTo>
                  <a:cubicBezTo>
                    <a:pt x="643" y="361"/>
                    <a:pt x="643" y="361"/>
                    <a:pt x="643" y="361"/>
                  </a:cubicBezTo>
                  <a:cubicBezTo>
                    <a:pt x="643" y="361"/>
                    <a:pt x="643" y="394"/>
                    <a:pt x="610" y="372"/>
                  </a:cubicBezTo>
                  <a:cubicBezTo>
                    <a:pt x="577" y="350"/>
                    <a:pt x="541" y="361"/>
                    <a:pt x="541" y="41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>
              <a:innerShdw blurRad="304800" dir="10800000">
                <a:prstClr val="black">
                  <a:alpha val="18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00" dirty="0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xmlns="" id="{81A753B7-BEA8-4E40-9AAD-B7CDC34F9946}"/>
                </a:ext>
              </a:extLst>
            </p:cNvPr>
            <p:cNvSpPr txBox="1"/>
            <p:nvPr/>
          </p:nvSpPr>
          <p:spPr>
            <a:xfrm>
              <a:off x="5713366" y="3564048"/>
              <a:ext cx="1200667" cy="27736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1300" b="1" dirty="0">
                  <a:cs typeface="Segoe UI" panose="020B0502040204020203" pitchFamily="34" charset="0"/>
                </a:rPr>
                <a:t>Behavioral Competencies</a:t>
              </a:r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xmlns="" id="{FE346858-EDFD-4F4F-AD60-548126D1E238}"/>
              </a:ext>
            </a:extLst>
          </p:cNvPr>
          <p:cNvGrpSpPr/>
          <p:nvPr/>
        </p:nvGrpSpPr>
        <p:grpSpPr>
          <a:xfrm>
            <a:off x="7156762" y="5441516"/>
            <a:ext cx="612000" cy="612000"/>
            <a:chOff x="4966372" y="3474401"/>
            <a:chExt cx="612000" cy="612000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xmlns="" id="{313A9DD2-D865-4217-B622-CF0A2F8EEB89}"/>
                </a:ext>
              </a:extLst>
            </p:cNvPr>
            <p:cNvSpPr/>
            <p:nvPr/>
          </p:nvSpPr>
          <p:spPr bwMode="ltGray">
            <a:xfrm>
              <a:off x="4966372" y="3474401"/>
              <a:ext cx="612000" cy="612000"/>
            </a:xfrm>
            <a:prstGeom prst="ellipse">
              <a:avLst/>
            </a:prstGeom>
            <a:solidFill>
              <a:srgbClr val="FE8D26"/>
            </a:solidFill>
            <a:ln w="3175">
              <a:solidFill>
                <a:srgbClr val="FE8D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53" name="Freeform 4816">
              <a:extLst>
                <a:ext uri="{FF2B5EF4-FFF2-40B4-BE49-F238E27FC236}">
                  <a16:creationId xmlns:a16="http://schemas.microsoft.com/office/drawing/2014/main" xmlns="" id="{8AD1B976-042C-416D-A8B9-75BE038E26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29676" y="3588046"/>
              <a:ext cx="485392" cy="419202"/>
            </a:xfrm>
            <a:custGeom>
              <a:avLst/>
              <a:gdLst>
                <a:gd name="T0" fmla="*/ 294 w 396"/>
                <a:gd name="T1" fmla="*/ 80 h 342"/>
                <a:gd name="T2" fmla="*/ 206 w 396"/>
                <a:gd name="T3" fmla="*/ 196 h 342"/>
                <a:gd name="T4" fmla="*/ 190 w 396"/>
                <a:gd name="T5" fmla="*/ 196 h 342"/>
                <a:gd name="T6" fmla="*/ 102 w 396"/>
                <a:gd name="T7" fmla="*/ 80 h 342"/>
                <a:gd name="T8" fmla="*/ 98 w 396"/>
                <a:gd name="T9" fmla="*/ 44 h 342"/>
                <a:gd name="T10" fmla="*/ 130 w 396"/>
                <a:gd name="T11" fmla="*/ 4 h 342"/>
                <a:gd name="T12" fmla="*/ 178 w 396"/>
                <a:gd name="T13" fmla="*/ 6 h 342"/>
                <a:gd name="T14" fmla="*/ 218 w 396"/>
                <a:gd name="T15" fmla="*/ 6 h 342"/>
                <a:gd name="T16" fmla="*/ 266 w 396"/>
                <a:gd name="T17" fmla="*/ 4 h 342"/>
                <a:gd name="T18" fmla="*/ 298 w 396"/>
                <a:gd name="T19" fmla="*/ 44 h 342"/>
                <a:gd name="T20" fmla="*/ 348 w 396"/>
                <a:gd name="T21" fmla="*/ 106 h 342"/>
                <a:gd name="T22" fmla="*/ 368 w 396"/>
                <a:gd name="T23" fmla="*/ 82 h 342"/>
                <a:gd name="T24" fmla="*/ 344 w 396"/>
                <a:gd name="T25" fmla="*/ 76 h 342"/>
                <a:gd name="T26" fmla="*/ 330 w 396"/>
                <a:gd name="T27" fmla="*/ 152 h 342"/>
                <a:gd name="T28" fmla="*/ 376 w 396"/>
                <a:gd name="T29" fmla="*/ 96 h 342"/>
                <a:gd name="T30" fmla="*/ 356 w 396"/>
                <a:gd name="T31" fmla="*/ 160 h 342"/>
                <a:gd name="T32" fmla="*/ 362 w 396"/>
                <a:gd name="T33" fmla="*/ 172 h 342"/>
                <a:gd name="T34" fmla="*/ 362 w 396"/>
                <a:gd name="T35" fmla="*/ 196 h 342"/>
                <a:gd name="T36" fmla="*/ 310 w 396"/>
                <a:gd name="T37" fmla="*/ 234 h 342"/>
                <a:gd name="T38" fmla="*/ 352 w 396"/>
                <a:gd name="T39" fmla="*/ 176 h 342"/>
                <a:gd name="T40" fmla="*/ 326 w 396"/>
                <a:gd name="T41" fmla="*/ 166 h 342"/>
                <a:gd name="T42" fmla="*/ 248 w 396"/>
                <a:gd name="T43" fmla="*/ 208 h 342"/>
                <a:gd name="T44" fmla="*/ 210 w 396"/>
                <a:gd name="T45" fmla="*/ 242 h 342"/>
                <a:gd name="T46" fmla="*/ 214 w 396"/>
                <a:gd name="T47" fmla="*/ 294 h 342"/>
                <a:gd name="T48" fmla="*/ 272 w 396"/>
                <a:gd name="T49" fmla="*/ 332 h 342"/>
                <a:gd name="T50" fmla="*/ 304 w 396"/>
                <a:gd name="T51" fmla="*/ 300 h 342"/>
                <a:gd name="T52" fmla="*/ 396 w 396"/>
                <a:gd name="T53" fmla="*/ 118 h 342"/>
                <a:gd name="T54" fmla="*/ 376 w 396"/>
                <a:gd name="T55" fmla="*/ 96 h 342"/>
                <a:gd name="T56" fmla="*/ 316 w 396"/>
                <a:gd name="T57" fmla="*/ 102 h 342"/>
                <a:gd name="T58" fmla="*/ 310 w 396"/>
                <a:gd name="T59" fmla="*/ 160 h 342"/>
                <a:gd name="T60" fmla="*/ 50 w 396"/>
                <a:gd name="T61" fmla="*/ 154 h 342"/>
                <a:gd name="T62" fmla="*/ 66 w 396"/>
                <a:gd name="T63" fmla="*/ 94 h 342"/>
                <a:gd name="T64" fmla="*/ 44 w 396"/>
                <a:gd name="T65" fmla="*/ 74 h 342"/>
                <a:gd name="T66" fmla="*/ 26 w 396"/>
                <a:gd name="T67" fmla="*/ 88 h 342"/>
                <a:gd name="T68" fmla="*/ 50 w 396"/>
                <a:gd name="T69" fmla="*/ 154 h 342"/>
                <a:gd name="T70" fmla="*/ 6 w 396"/>
                <a:gd name="T71" fmla="*/ 214 h 342"/>
                <a:gd name="T72" fmla="*/ 98 w 396"/>
                <a:gd name="T73" fmla="*/ 306 h 342"/>
                <a:gd name="T74" fmla="*/ 174 w 396"/>
                <a:gd name="T75" fmla="*/ 304 h 342"/>
                <a:gd name="T76" fmla="*/ 190 w 396"/>
                <a:gd name="T77" fmla="*/ 264 h 342"/>
                <a:gd name="T78" fmla="*/ 174 w 396"/>
                <a:gd name="T79" fmla="*/ 224 h 342"/>
                <a:gd name="T80" fmla="*/ 78 w 396"/>
                <a:gd name="T81" fmla="*/ 170 h 342"/>
                <a:gd name="T82" fmla="*/ 48 w 396"/>
                <a:gd name="T83" fmla="*/ 170 h 342"/>
                <a:gd name="T84" fmla="*/ 48 w 396"/>
                <a:gd name="T85" fmla="*/ 198 h 342"/>
                <a:gd name="T86" fmla="*/ 40 w 396"/>
                <a:gd name="T87" fmla="*/ 206 h 342"/>
                <a:gd name="T88" fmla="*/ 32 w 396"/>
                <a:gd name="T89" fmla="*/ 184 h 342"/>
                <a:gd name="T90" fmla="*/ 40 w 396"/>
                <a:gd name="T91" fmla="*/ 160 h 342"/>
                <a:gd name="T92" fmla="*/ 34 w 396"/>
                <a:gd name="T93" fmla="*/ 102 h 342"/>
                <a:gd name="T94" fmla="*/ 6 w 396"/>
                <a:gd name="T95" fmla="*/ 102 h 342"/>
                <a:gd name="T96" fmla="*/ 88 w 396"/>
                <a:gd name="T97" fmla="*/ 162 h 342"/>
                <a:gd name="T98" fmla="*/ 80 w 396"/>
                <a:gd name="T99" fmla="*/ 102 h 342"/>
                <a:gd name="T100" fmla="*/ 86 w 396"/>
                <a:gd name="T101" fmla="*/ 16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6" h="342">
                  <a:moveTo>
                    <a:pt x="300" y="56"/>
                  </a:moveTo>
                  <a:lnTo>
                    <a:pt x="300" y="56"/>
                  </a:lnTo>
                  <a:lnTo>
                    <a:pt x="298" y="64"/>
                  </a:lnTo>
                  <a:lnTo>
                    <a:pt x="296" y="72"/>
                  </a:lnTo>
                  <a:lnTo>
                    <a:pt x="294" y="80"/>
                  </a:lnTo>
                  <a:lnTo>
                    <a:pt x="288" y="88"/>
                  </a:lnTo>
                  <a:lnTo>
                    <a:pt x="288" y="88"/>
                  </a:lnTo>
                  <a:lnTo>
                    <a:pt x="288" y="90"/>
                  </a:lnTo>
                  <a:lnTo>
                    <a:pt x="206" y="196"/>
                  </a:lnTo>
                  <a:lnTo>
                    <a:pt x="206" y="196"/>
                  </a:lnTo>
                  <a:lnTo>
                    <a:pt x="202" y="198"/>
                  </a:lnTo>
                  <a:lnTo>
                    <a:pt x="198" y="200"/>
                  </a:lnTo>
                  <a:lnTo>
                    <a:pt x="198" y="200"/>
                  </a:lnTo>
                  <a:lnTo>
                    <a:pt x="194" y="198"/>
                  </a:lnTo>
                  <a:lnTo>
                    <a:pt x="190" y="196"/>
                  </a:lnTo>
                  <a:lnTo>
                    <a:pt x="108" y="90"/>
                  </a:lnTo>
                  <a:lnTo>
                    <a:pt x="108" y="90"/>
                  </a:lnTo>
                  <a:lnTo>
                    <a:pt x="108" y="88"/>
                  </a:lnTo>
                  <a:lnTo>
                    <a:pt x="108" y="88"/>
                  </a:lnTo>
                  <a:lnTo>
                    <a:pt x="102" y="80"/>
                  </a:lnTo>
                  <a:lnTo>
                    <a:pt x="100" y="72"/>
                  </a:lnTo>
                  <a:lnTo>
                    <a:pt x="98" y="64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4"/>
                  </a:lnTo>
                  <a:lnTo>
                    <a:pt x="102" y="34"/>
                  </a:lnTo>
                  <a:lnTo>
                    <a:pt x="106" y="24"/>
                  </a:lnTo>
                  <a:lnTo>
                    <a:pt x="114" y="16"/>
                  </a:lnTo>
                  <a:lnTo>
                    <a:pt x="122" y="10"/>
                  </a:lnTo>
                  <a:lnTo>
                    <a:pt x="130" y="4"/>
                  </a:lnTo>
                  <a:lnTo>
                    <a:pt x="142" y="2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66" y="2"/>
                  </a:lnTo>
                  <a:lnTo>
                    <a:pt x="178" y="6"/>
                  </a:lnTo>
                  <a:lnTo>
                    <a:pt x="190" y="14"/>
                  </a:lnTo>
                  <a:lnTo>
                    <a:pt x="198" y="24"/>
                  </a:lnTo>
                  <a:lnTo>
                    <a:pt x="198" y="24"/>
                  </a:lnTo>
                  <a:lnTo>
                    <a:pt x="206" y="14"/>
                  </a:lnTo>
                  <a:lnTo>
                    <a:pt x="218" y="6"/>
                  </a:lnTo>
                  <a:lnTo>
                    <a:pt x="230" y="2"/>
                  </a:lnTo>
                  <a:lnTo>
                    <a:pt x="244" y="0"/>
                  </a:lnTo>
                  <a:lnTo>
                    <a:pt x="244" y="0"/>
                  </a:lnTo>
                  <a:lnTo>
                    <a:pt x="254" y="2"/>
                  </a:lnTo>
                  <a:lnTo>
                    <a:pt x="266" y="4"/>
                  </a:lnTo>
                  <a:lnTo>
                    <a:pt x="274" y="10"/>
                  </a:lnTo>
                  <a:lnTo>
                    <a:pt x="282" y="16"/>
                  </a:lnTo>
                  <a:lnTo>
                    <a:pt x="290" y="24"/>
                  </a:lnTo>
                  <a:lnTo>
                    <a:pt x="294" y="34"/>
                  </a:lnTo>
                  <a:lnTo>
                    <a:pt x="298" y="44"/>
                  </a:lnTo>
                  <a:lnTo>
                    <a:pt x="300" y="56"/>
                  </a:lnTo>
                  <a:lnTo>
                    <a:pt x="300" y="56"/>
                  </a:lnTo>
                  <a:close/>
                  <a:moveTo>
                    <a:pt x="346" y="118"/>
                  </a:moveTo>
                  <a:lnTo>
                    <a:pt x="346" y="118"/>
                  </a:lnTo>
                  <a:lnTo>
                    <a:pt x="348" y="106"/>
                  </a:lnTo>
                  <a:lnTo>
                    <a:pt x="352" y="98"/>
                  </a:lnTo>
                  <a:lnTo>
                    <a:pt x="360" y="90"/>
                  </a:lnTo>
                  <a:lnTo>
                    <a:pt x="370" y="88"/>
                  </a:lnTo>
                  <a:lnTo>
                    <a:pt x="370" y="88"/>
                  </a:lnTo>
                  <a:lnTo>
                    <a:pt x="368" y="82"/>
                  </a:lnTo>
                  <a:lnTo>
                    <a:pt x="364" y="78"/>
                  </a:lnTo>
                  <a:lnTo>
                    <a:pt x="358" y="74"/>
                  </a:lnTo>
                  <a:lnTo>
                    <a:pt x="352" y="74"/>
                  </a:lnTo>
                  <a:lnTo>
                    <a:pt x="352" y="74"/>
                  </a:lnTo>
                  <a:lnTo>
                    <a:pt x="344" y="76"/>
                  </a:lnTo>
                  <a:lnTo>
                    <a:pt x="336" y="80"/>
                  </a:lnTo>
                  <a:lnTo>
                    <a:pt x="332" y="86"/>
                  </a:lnTo>
                  <a:lnTo>
                    <a:pt x="330" y="94"/>
                  </a:lnTo>
                  <a:lnTo>
                    <a:pt x="330" y="152"/>
                  </a:lnTo>
                  <a:lnTo>
                    <a:pt x="330" y="152"/>
                  </a:lnTo>
                  <a:lnTo>
                    <a:pt x="338" y="152"/>
                  </a:lnTo>
                  <a:lnTo>
                    <a:pt x="346" y="154"/>
                  </a:lnTo>
                  <a:lnTo>
                    <a:pt x="346" y="118"/>
                  </a:lnTo>
                  <a:close/>
                  <a:moveTo>
                    <a:pt x="376" y="96"/>
                  </a:moveTo>
                  <a:lnTo>
                    <a:pt x="376" y="96"/>
                  </a:lnTo>
                  <a:lnTo>
                    <a:pt x="368" y="98"/>
                  </a:lnTo>
                  <a:lnTo>
                    <a:pt x="362" y="102"/>
                  </a:lnTo>
                  <a:lnTo>
                    <a:pt x="356" y="110"/>
                  </a:lnTo>
                  <a:lnTo>
                    <a:pt x="356" y="118"/>
                  </a:lnTo>
                  <a:lnTo>
                    <a:pt x="356" y="160"/>
                  </a:lnTo>
                  <a:lnTo>
                    <a:pt x="356" y="160"/>
                  </a:lnTo>
                  <a:lnTo>
                    <a:pt x="356" y="160"/>
                  </a:lnTo>
                  <a:lnTo>
                    <a:pt x="356" y="160"/>
                  </a:lnTo>
                  <a:lnTo>
                    <a:pt x="360" y="166"/>
                  </a:lnTo>
                  <a:lnTo>
                    <a:pt x="362" y="172"/>
                  </a:lnTo>
                  <a:lnTo>
                    <a:pt x="364" y="178"/>
                  </a:lnTo>
                  <a:lnTo>
                    <a:pt x="364" y="184"/>
                  </a:lnTo>
                  <a:lnTo>
                    <a:pt x="364" y="184"/>
                  </a:lnTo>
                  <a:lnTo>
                    <a:pt x="364" y="190"/>
                  </a:lnTo>
                  <a:lnTo>
                    <a:pt x="362" y="196"/>
                  </a:lnTo>
                  <a:lnTo>
                    <a:pt x="360" y="202"/>
                  </a:lnTo>
                  <a:lnTo>
                    <a:pt x="356" y="206"/>
                  </a:lnTo>
                  <a:lnTo>
                    <a:pt x="316" y="246"/>
                  </a:lnTo>
                  <a:lnTo>
                    <a:pt x="316" y="246"/>
                  </a:lnTo>
                  <a:lnTo>
                    <a:pt x="310" y="234"/>
                  </a:lnTo>
                  <a:lnTo>
                    <a:pt x="348" y="198"/>
                  </a:lnTo>
                  <a:lnTo>
                    <a:pt x="348" y="198"/>
                  </a:lnTo>
                  <a:lnTo>
                    <a:pt x="352" y="192"/>
                  </a:lnTo>
                  <a:lnTo>
                    <a:pt x="352" y="184"/>
                  </a:lnTo>
                  <a:lnTo>
                    <a:pt x="352" y="176"/>
                  </a:lnTo>
                  <a:lnTo>
                    <a:pt x="348" y="170"/>
                  </a:lnTo>
                  <a:lnTo>
                    <a:pt x="348" y="170"/>
                  </a:lnTo>
                  <a:lnTo>
                    <a:pt x="340" y="166"/>
                  </a:lnTo>
                  <a:lnTo>
                    <a:pt x="332" y="164"/>
                  </a:lnTo>
                  <a:lnTo>
                    <a:pt x="326" y="166"/>
                  </a:lnTo>
                  <a:lnTo>
                    <a:pt x="318" y="170"/>
                  </a:lnTo>
                  <a:lnTo>
                    <a:pt x="278" y="210"/>
                  </a:lnTo>
                  <a:lnTo>
                    <a:pt x="278" y="210"/>
                  </a:lnTo>
                  <a:lnTo>
                    <a:pt x="264" y="208"/>
                  </a:lnTo>
                  <a:lnTo>
                    <a:pt x="248" y="208"/>
                  </a:lnTo>
                  <a:lnTo>
                    <a:pt x="234" y="214"/>
                  </a:lnTo>
                  <a:lnTo>
                    <a:pt x="222" y="224"/>
                  </a:lnTo>
                  <a:lnTo>
                    <a:pt x="222" y="224"/>
                  </a:lnTo>
                  <a:lnTo>
                    <a:pt x="214" y="232"/>
                  </a:lnTo>
                  <a:lnTo>
                    <a:pt x="210" y="242"/>
                  </a:lnTo>
                  <a:lnTo>
                    <a:pt x="206" y="252"/>
                  </a:lnTo>
                  <a:lnTo>
                    <a:pt x="206" y="264"/>
                  </a:lnTo>
                  <a:lnTo>
                    <a:pt x="206" y="274"/>
                  </a:lnTo>
                  <a:lnTo>
                    <a:pt x="210" y="284"/>
                  </a:lnTo>
                  <a:lnTo>
                    <a:pt x="214" y="294"/>
                  </a:lnTo>
                  <a:lnTo>
                    <a:pt x="222" y="304"/>
                  </a:lnTo>
                  <a:lnTo>
                    <a:pt x="222" y="304"/>
                  </a:lnTo>
                  <a:lnTo>
                    <a:pt x="262" y="342"/>
                  </a:lnTo>
                  <a:lnTo>
                    <a:pt x="272" y="332"/>
                  </a:lnTo>
                  <a:lnTo>
                    <a:pt x="272" y="332"/>
                  </a:lnTo>
                  <a:lnTo>
                    <a:pt x="298" y="306"/>
                  </a:lnTo>
                  <a:lnTo>
                    <a:pt x="298" y="306"/>
                  </a:lnTo>
                  <a:lnTo>
                    <a:pt x="302" y="304"/>
                  </a:lnTo>
                  <a:lnTo>
                    <a:pt x="302" y="304"/>
                  </a:lnTo>
                  <a:lnTo>
                    <a:pt x="304" y="300"/>
                  </a:lnTo>
                  <a:lnTo>
                    <a:pt x="390" y="214"/>
                  </a:lnTo>
                  <a:lnTo>
                    <a:pt x="390" y="214"/>
                  </a:lnTo>
                  <a:lnTo>
                    <a:pt x="394" y="208"/>
                  </a:lnTo>
                  <a:lnTo>
                    <a:pt x="396" y="200"/>
                  </a:lnTo>
                  <a:lnTo>
                    <a:pt x="396" y="118"/>
                  </a:lnTo>
                  <a:lnTo>
                    <a:pt x="396" y="118"/>
                  </a:lnTo>
                  <a:lnTo>
                    <a:pt x="394" y="110"/>
                  </a:lnTo>
                  <a:lnTo>
                    <a:pt x="390" y="102"/>
                  </a:lnTo>
                  <a:lnTo>
                    <a:pt x="384" y="98"/>
                  </a:lnTo>
                  <a:lnTo>
                    <a:pt x="376" y="96"/>
                  </a:lnTo>
                  <a:lnTo>
                    <a:pt x="376" y="96"/>
                  </a:lnTo>
                  <a:close/>
                  <a:moveTo>
                    <a:pt x="320" y="154"/>
                  </a:moveTo>
                  <a:lnTo>
                    <a:pt x="320" y="98"/>
                  </a:lnTo>
                  <a:lnTo>
                    <a:pt x="320" y="98"/>
                  </a:lnTo>
                  <a:lnTo>
                    <a:pt x="316" y="102"/>
                  </a:lnTo>
                  <a:lnTo>
                    <a:pt x="312" y="106"/>
                  </a:lnTo>
                  <a:lnTo>
                    <a:pt x="310" y="112"/>
                  </a:lnTo>
                  <a:lnTo>
                    <a:pt x="308" y="118"/>
                  </a:lnTo>
                  <a:lnTo>
                    <a:pt x="308" y="162"/>
                  </a:lnTo>
                  <a:lnTo>
                    <a:pt x="310" y="160"/>
                  </a:lnTo>
                  <a:lnTo>
                    <a:pt x="310" y="160"/>
                  </a:lnTo>
                  <a:lnTo>
                    <a:pt x="316" y="156"/>
                  </a:lnTo>
                  <a:lnTo>
                    <a:pt x="320" y="154"/>
                  </a:lnTo>
                  <a:lnTo>
                    <a:pt x="320" y="154"/>
                  </a:lnTo>
                  <a:close/>
                  <a:moveTo>
                    <a:pt x="50" y="154"/>
                  </a:moveTo>
                  <a:lnTo>
                    <a:pt x="50" y="154"/>
                  </a:lnTo>
                  <a:lnTo>
                    <a:pt x="58" y="152"/>
                  </a:lnTo>
                  <a:lnTo>
                    <a:pt x="66" y="152"/>
                  </a:lnTo>
                  <a:lnTo>
                    <a:pt x="66" y="94"/>
                  </a:lnTo>
                  <a:lnTo>
                    <a:pt x="66" y="94"/>
                  </a:lnTo>
                  <a:lnTo>
                    <a:pt x="64" y="86"/>
                  </a:lnTo>
                  <a:lnTo>
                    <a:pt x="60" y="80"/>
                  </a:lnTo>
                  <a:lnTo>
                    <a:pt x="52" y="76"/>
                  </a:lnTo>
                  <a:lnTo>
                    <a:pt x="44" y="74"/>
                  </a:lnTo>
                  <a:lnTo>
                    <a:pt x="44" y="74"/>
                  </a:lnTo>
                  <a:lnTo>
                    <a:pt x="38" y="74"/>
                  </a:lnTo>
                  <a:lnTo>
                    <a:pt x="32" y="78"/>
                  </a:lnTo>
                  <a:lnTo>
                    <a:pt x="28" y="82"/>
                  </a:lnTo>
                  <a:lnTo>
                    <a:pt x="26" y="88"/>
                  </a:lnTo>
                  <a:lnTo>
                    <a:pt x="26" y="88"/>
                  </a:lnTo>
                  <a:lnTo>
                    <a:pt x="36" y="90"/>
                  </a:lnTo>
                  <a:lnTo>
                    <a:pt x="44" y="98"/>
                  </a:lnTo>
                  <a:lnTo>
                    <a:pt x="48" y="106"/>
                  </a:lnTo>
                  <a:lnTo>
                    <a:pt x="50" y="118"/>
                  </a:lnTo>
                  <a:lnTo>
                    <a:pt x="50" y="154"/>
                  </a:lnTo>
                  <a:close/>
                  <a:moveTo>
                    <a:pt x="0" y="118"/>
                  </a:moveTo>
                  <a:lnTo>
                    <a:pt x="0" y="200"/>
                  </a:lnTo>
                  <a:lnTo>
                    <a:pt x="0" y="200"/>
                  </a:lnTo>
                  <a:lnTo>
                    <a:pt x="2" y="208"/>
                  </a:lnTo>
                  <a:lnTo>
                    <a:pt x="6" y="214"/>
                  </a:lnTo>
                  <a:lnTo>
                    <a:pt x="92" y="300"/>
                  </a:lnTo>
                  <a:lnTo>
                    <a:pt x="92" y="300"/>
                  </a:lnTo>
                  <a:lnTo>
                    <a:pt x="94" y="304"/>
                  </a:lnTo>
                  <a:lnTo>
                    <a:pt x="94" y="304"/>
                  </a:lnTo>
                  <a:lnTo>
                    <a:pt x="98" y="306"/>
                  </a:lnTo>
                  <a:lnTo>
                    <a:pt x="124" y="332"/>
                  </a:lnTo>
                  <a:lnTo>
                    <a:pt x="124" y="332"/>
                  </a:lnTo>
                  <a:lnTo>
                    <a:pt x="134" y="342"/>
                  </a:lnTo>
                  <a:lnTo>
                    <a:pt x="174" y="304"/>
                  </a:lnTo>
                  <a:lnTo>
                    <a:pt x="174" y="304"/>
                  </a:lnTo>
                  <a:lnTo>
                    <a:pt x="174" y="304"/>
                  </a:lnTo>
                  <a:lnTo>
                    <a:pt x="182" y="294"/>
                  </a:lnTo>
                  <a:lnTo>
                    <a:pt x="186" y="284"/>
                  </a:lnTo>
                  <a:lnTo>
                    <a:pt x="190" y="274"/>
                  </a:lnTo>
                  <a:lnTo>
                    <a:pt x="190" y="264"/>
                  </a:lnTo>
                  <a:lnTo>
                    <a:pt x="190" y="252"/>
                  </a:lnTo>
                  <a:lnTo>
                    <a:pt x="186" y="242"/>
                  </a:lnTo>
                  <a:lnTo>
                    <a:pt x="182" y="232"/>
                  </a:lnTo>
                  <a:lnTo>
                    <a:pt x="174" y="224"/>
                  </a:lnTo>
                  <a:lnTo>
                    <a:pt x="174" y="224"/>
                  </a:lnTo>
                  <a:lnTo>
                    <a:pt x="162" y="214"/>
                  </a:lnTo>
                  <a:lnTo>
                    <a:pt x="148" y="208"/>
                  </a:lnTo>
                  <a:lnTo>
                    <a:pt x="132" y="208"/>
                  </a:lnTo>
                  <a:lnTo>
                    <a:pt x="118" y="210"/>
                  </a:lnTo>
                  <a:lnTo>
                    <a:pt x="78" y="170"/>
                  </a:lnTo>
                  <a:lnTo>
                    <a:pt x="78" y="170"/>
                  </a:lnTo>
                  <a:lnTo>
                    <a:pt x="70" y="166"/>
                  </a:lnTo>
                  <a:lnTo>
                    <a:pt x="64" y="164"/>
                  </a:lnTo>
                  <a:lnTo>
                    <a:pt x="56" y="166"/>
                  </a:lnTo>
                  <a:lnTo>
                    <a:pt x="48" y="170"/>
                  </a:lnTo>
                  <a:lnTo>
                    <a:pt x="48" y="170"/>
                  </a:lnTo>
                  <a:lnTo>
                    <a:pt x="44" y="176"/>
                  </a:lnTo>
                  <a:lnTo>
                    <a:pt x="44" y="184"/>
                  </a:lnTo>
                  <a:lnTo>
                    <a:pt x="44" y="192"/>
                  </a:lnTo>
                  <a:lnTo>
                    <a:pt x="48" y="198"/>
                  </a:lnTo>
                  <a:lnTo>
                    <a:pt x="86" y="234"/>
                  </a:lnTo>
                  <a:lnTo>
                    <a:pt x="86" y="234"/>
                  </a:lnTo>
                  <a:lnTo>
                    <a:pt x="80" y="246"/>
                  </a:lnTo>
                  <a:lnTo>
                    <a:pt x="40" y="206"/>
                  </a:lnTo>
                  <a:lnTo>
                    <a:pt x="40" y="206"/>
                  </a:lnTo>
                  <a:lnTo>
                    <a:pt x="36" y="202"/>
                  </a:lnTo>
                  <a:lnTo>
                    <a:pt x="34" y="196"/>
                  </a:lnTo>
                  <a:lnTo>
                    <a:pt x="32" y="190"/>
                  </a:lnTo>
                  <a:lnTo>
                    <a:pt x="32" y="184"/>
                  </a:lnTo>
                  <a:lnTo>
                    <a:pt x="32" y="184"/>
                  </a:lnTo>
                  <a:lnTo>
                    <a:pt x="32" y="178"/>
                  </a:lnTo>
                  <a:lnTo>
                    <a:pt x="34" y="172"/>
                  </a:lnTo>
                  <a:lnTo>
                    <a:pt x="36" y="166"/>
                  </a:lnTo>
                  <a:lnTo>
                    <a:pt x="40" y="160"/>
                  </a:lnTo>
                  <a:lnTo>
                    <a:pt x="40" y="160"/>
                  </a:lnTo>
                  <a:lnTo>
                    <a:pt x="40" y="16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40" y="110"/>
                  </a:lnTo>
                  <a:lnTo>
                    <a:pt x="34" y="102"/>
                  </a:lnTo>
                  <a:lnTo>
                    <a:pt x="28" y="98"/>
                  </a:lnTo>
                  <a:lnTo>
                    <a:pt x="20" y="96"/>
                  </a:lnTo>
                  <a:lnTo>
                    <a:pt x="20" y="96"/>
                  </a:lnTo>
                  <a:lnTo>
                    <a:pt x="12" y="98"/>
                  </a:lnTo>
                  <a:lnTo>
                    <a:pt x="6" y="102"/>
                  </a:lnTo>
                  <a:lnTo>
                    <a:pt x="2" y="110"/>
                  </a:lnTo>
                  <a:lnTo>
                    <a:pt x="0" y="118"/>
                  </a:lnTo>
                  <a:lnTo>
                    <a:pt x="0" y="118"/>
                  </a:lnTo>
                  <a:close/>
                  <a:moveTo>
                    <a:pt x="86" y="160"/>
                  </a:moveTo>
                  <a:lnTo>
                    <a:pt x="88" y="162"/>
                  </a:lnTo>
                  <a:lnTo>
                    <a:pt x="88" y="118"/>
                  </a:lnTo>
                  <a:lnTo>
                    <a:pt x="88" y="118"/>
                  </a:lnTo>
                  <a:lnTo>
                    <a:pt x="86" y="112"/>
                  </a:lnTo>
                  <a:lnTo>
                    <a:pt x="84" y="106"/>
                  </a:lnTo>
                  <a:lnTo>
                    <a:pt x="80" y="102"/>
                  </a:lnTo>
                  <a:lnTo>
                    <a:pt x="76" y="98"/>
                  </a:lnTo>
                  <a:lnTo>
                    <a:pt x="76" y="154"/>
                  </a:lnTo>
                  <a:lnTo>
                    <a:pt x="76" y="154"/>
                  </a:lnTo>
                  <a:lnTo>
                    <a:pt x="80" y="156"/>
                  </a:lnTo>
                  <a:lnTo>
                    <a:pt x="86" y="160"/>
                  </a:lnTo>
                  <a:lnTo>
                    <a:pt x="86" y="16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xmlns="" id="{D99C49F9-FE52-4DD1-AC67-A871DE246B7C}"/>
              </a:ext>
            </a:extLst>
          </p:cNvPr>
          <p:cNvGrpSpPr/>
          <p:nvPr/>
        </p:nvGrpSpPr>
        <p:grpSpPr>
          <a:xfrm>
            <a:off x="8057704" y="3343745"/>
            <a:ext cx="612000" cy="612000"/>
            <a:chOff x="1467520" y="5907019"/>
            <a:chExt cx="612000" cy="612000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xmlns="" id="{7B731013-258E-4DCA-97FD-1D1AB9F9B9F5}"/>
                </a:ext>
              </a:extLst>
            </p:cNvPr>
            <p:cNvSpPr/>
            <p:nvPr/>
          </p:nvSpPr>
          <p:spPr bwMode="ltGray">
            <a:xfrm>
              <a:off x="1467520" y="5907019"/>
              <a:ext cx="612000" cy="612000"/>
            </a:xfrm>
            <a:prstGeom prst="ellipse">
              <a:avLst/>
            </a:prstGeom>
            <a:solidFill>
              <a:srgbClr val="015685"/>
            </a:solidFill>
            <a:ln w="3175">
              <a:solidFill>
                <a:srgbClr val="0156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56" name="Freeform 4831">
              <a:extLst>
                <a:ext uri="{FF2B5EF4-FFF2-40B4-BE49-F238E27FC236}">
                  <a16:creationId xmlns:a16="http://schemas.microsoft.com/office/drawing/2014/main" xmlns="" id="{0390D298-8BF6-4FBA-ACDE-C86CE869FF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22671" y="6096691"/>
              <a:ext cx="501699" cy="270719"/>
            </a:xfrm>
            <a:custGeom>
              <a:avLst/>
              <a:gdLst>
                <a:gd name="T0" fmla="*/ 300 w 404"/>
                <a:gd name="T1" fmla="*/ 166 h 218"/>
                <a:gd name="T2" fmla="*/ 288 w 404"/>
                <a:gd name="T3" fmla="*/ 172 h 218"/>
                <a:gd name="T4" fmla="*/ 272 w 404"/>
                <a:gd name="T5" fmla="*/ 184 h 218"/>
                <a:gd name="T6" fmla="*/ 252 w 404"/>
                <a:gd name="T7" fmla="*/ 170 h 218"/>
                <a:gd name="T8" fmla="*/ 244 w 404"/>
                <a:gd name="T9" fmla="*/ 186 h 218"/>
                <a:gd name="T10" fmla="*/ 232 w 404"/>
                <a:gd name="T11" fmla="*/ 188 h 218"/>
                <a:gd name="T12" fmla="*/ 226 w 404"/>
                <a:gd name="T13" fmla="*/ 188 h 218"/>
                <a:gd name="T14" fmla="*/ 216 w 404"/>
                <a:gd name="T15" fmla="*/ 166 h 218"/>
                <a:gd name="T16" fmla="*/ 192 w 404"/>
                <a:gd name="T17" fmla="*/ 154 h 218"/>
                <a:gd name="T18" fmla="*/ 178 w 404"/>
                <a:gd name="T19" fmla="*/ 142 h 218"/>
                <a:gd name="T20" fmla="*/ 160 w 404"/>
                <a:gd name="T21" fmla="*/ 138 h 218"/>
                <a:gd name="T22" fmla="*/ 134 w 404"/>
                <a:gd name="T23" fmla="*/ 120 h 218"/>
                <a:gd name="T24" fmla="*/ 106 w 404"/>
                <a:gd name="T25" fmla="*/ 136 h 218"/>
                <a:gd name="T26" fmla="*/ 74 w 404"/>
                <a:gd name="T27" fmla="*/ 124 h 218"/>
                <a:gd name="T28" fmla="*/ 94 w 404"/>
                <a:gd name="T29" fmla="*/ 42 h 218"/>
                <a:gd name="T30" fmla="*/ 138 w 404"/>
                <a:gd name="T31" fmla="*/ 38 h 218"/>
                <a:gd name="T32" fmla="*/ 134 w 404"/>
                <a:gd name="T33" fmla="*/ 66 h 218"/>
                <a:gd name="T34" fmla="*/ 150 w 404"/>
                <a:gd name="T35" fmla="*/ 88 h 218"/>
                <a:gd name="T36" fmla="*/ 178 w 404"/>
                <a:gd name="T37" fmla="*/ 92 h 218"/>
                <a:gd name="T38" fmla="*/ 288 w 404"/>
                <a:gd name="T39" fmla="*/ 92 h 218"/>
                <a:gd name="T40" fmla="*/ 294 w 404"/>
                <a:gd name="T41" fmla="*/ 100 h 218"/>
                <a:gd name="T42" fmla="*/ 320 w 404"/>
                <a:gd name="T43" fmla="*/ 144 h 218"/>
                <a:gd name="T44" fmla="*/ 134 w 404"/>
                <a:gd name="T45" fmla="*/ 132 h 218"/>
                <a:gd name="T46" fmla="*/ 118 w 404"/>
                <a:gd name="T47" fmla="*/ 142 h 218"/>
                <a:gd name="T48" fmla="*/ 102 w 404"/>
                <a:gd name="T49" fmla="*/ 190 h 218"/>
                <a:gd name="T50" fmla="*/ 118 w 404"/>
                <a:gd name="T51" fmla="*/ 198 h 218"/>
                <a:gd name="T52" fmla="*/ 130 w 404"/>
                <a:gd name="T53" fmla="*/ 204 h 218"/>
                <a:gd name="T54" fmla="*/ 146 w 404"/>
                <a:gd name="T55" fmla="*/ 214 h 218"/>
                <a:gd name="T56" fmla="*/ 162 w 404"/>
                <a:gd name="T57" fmla="*/ 204 h 218"/>
                <a:gd name="T58" fmla="*/ 174 w 404"/>
                <a:gd name="T59" fmla="*/ 216 h 218"/>
                <a:gd name="T60" fmla="*/ 188 w 404"/>
                <a:gd name="T61" fmla="*/ 218 h 218"/>
                <a:gd name="T62" fmla="*/ 208 w 404"/>
                <a:gd name="T63" fmla="*/ 194 h 218"/>
                <a:gd name="T64" fmla="*/ 202 w 404"/>
                <a:gd name="T65" fmla="*/ 168 h 218"/>
                <a:gd name="T66" fmla="*/ 182 w 404"/>
                <a:gd name="T67" fmla="*/ 170 h 218"/>
                <a:gd name="T68" fmla="*/ 172 w 404"/>
                <a:gd name="T69" fmla="*/ 152 h 218"/>
                <a:gd name="T70" fmla="*/ 156 w 404"/>
                <a:gd name="T71" fmla="*/ 150 h 218"/>
                <a:gd name="T72" fmla="*/ 146 w 404"/>
                <a:gd name="T73" fmla="*/ 138 h 218"/>
                <a:gd name="T74" fmla="*/ 378 w 404"/>
                <a:gd name="T75" fmla="*/ 0 h 218"/>
                <a:gd name="T76" fmla="*/ 394 w 404"/>
                <a:gd name="T77" fmla="*/ 160 h 218"/>
                <a:gd name="T78" fmla="*/ 402 w 404"/>
                <a:gd name="T79" fmla="*/ 70 h 218"/>
                <a:gd name="T80" fmla="*/ 26 w 404"/>
                <a:gd name="T81" fmla="*/ 0 h 218"/>
                <a:gd name="T82" fmla="*/ 0 w 404"/>
                <a:gd name="T83" fmla="*/ 96 h 218"/>
                <a:gd name="T84" fmla="*/ 18 w 404"/>
                <a:gd name="T85" fmla="*/ 178 h 218"/>
                <a:gd name="T86" fmla="*/ 96 w 404"/>
                <a:gd name="T87" fmla="*/ 154 h 218"/>
                <a:gd name="T88" fmla="*/ 68 w 404"/>
                <a:gd name="T89" fmla="*/ 142 h 218"/>
                <a:gd name="T90" fmla="*/ 74 w 404"/>
                <a:gd name="T91" fmla="*/ 170 h 218"/>
                <a:gd name="T92" fmla="*/ 88 w 404"/>
                <a:gd name="T93" fmla="*/ 172 h 218"/>
                <a:gd name="T94" fmla="*/ 306 w 404"/>
                <a:gd name="T95" fmla="*/ 34 h 218"/>
                <a:gd name="T96" fmla="*/ 230 w 404"/>
                <a:gd name="T97" fmla="*/ 8 h 218"/>
                <a:gd name="T98" fmla="*/ 192 w 404"/>
                <a:gd name="T99" fmla="*/ 2 h 218"/>
                <a:gd name="T100" fmla="*/ 190 w 404"/>
                <a:gd name="T101" fmla="*/ 0 h 218"/>
                <a:gd name="T102" fmla="*/ 182 w 404"/>
                <a:gd name="T103" fmla="*/ 2 h 218"/>
                <a:gd name="T104" fmla="*/ 148 w 404"/>
                <a:gd name="T105" fmla="*/ 44 h 218"/>
                <a:gd name="T106" fmla="*/ 156 w 404"/>
                <a:gd name="T107" fmla="*/ 78 h 218"/>
                <a:gd name="T108" fmla="*/ 180 w 404"/>
                <a:gd name="T109" fmla="*/ 78 h 218"/>
                <a:gd name="T110" fmla="*/ 292 w 404"/>
                <a:gd name="T111" fmla="*/ 82 h 218"/>
                <a:gd name="T112" fmla="*/ 304 w 404"/>
                <a:gd name="T113" fmla="*/ 94 h 218"/>
                <a:gd name="T114" fmla="*/ 328 w 404"/>
                <a:gd name="T115" fmla="*/ 11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4" h="218">
                  <a:moveTo>
                    <a:pt x="310" y="162"/>
                  </a:moveTo>
                  <a:lnTo>
                    <a:pt x="310" y="162"/>
                  </a:lnTo>
                  <a:lnTo>
                    <a:pt x="306" y="164"/>
                  </a:lnTo>
                  <a:lnTo>
                    <a:pt x="300" y="166"/>
                  </a:lnTo>
                  <a:lnTo>
                    <a:pt x="300" y="166"/>
                  </a:lnTo>
                  <a:lnTo>
                    <a:pt x="296" y="164"/>
                  </a:lnTo>
                  <a:lnTo>
                    <a:pt x="290" y="162"/>
                  </a:lnTo>
                  <a:lnTo>
                    <a:pt x="290" y="162"/>
                  </a:lnTo>
                  <a:lnTo>
                    <a:pt x="290" y="168"/>
                  </a:lnTo>
                  <a:lnTo>
                    <a:pt x="288" y="172"/>
                  </a:lnTo>
                  <a:lnTo>
                    <a:pt x="286" y="176"/>
                  </a:lnTo>
                  <a:lnTo>
                    <a:pt x="282" y="180"/>
                  </a:lnTo>
                  <a:lnTo>
                    <a:pt x="282" y="180"/>
                  </a:lnTo>
                  <a:lnTo>
                    <a:pt x="276" y="182"/>
                  </a:lnTo>
                  <a:lnTo>
                    <a:pt x="272" y="184"/>
                  </a:lnTo>
                  <a:lnTo>
                    <a:pt x="272" y="184"/>
                  </a:lnTo>
                  <a:lnTo>
                    <a:pt x="262" y="180"/>
                  </a:lnTo>
                  <a:lnTo>
                    <a:pt x="258" y="178"/>
                  </a:lnTo>
                  <a:lnTo>
                    <a:pt x="256" y="174"/>
                  </a:lnTo>
                  <a:lnTo>
                    <a:pt x="252" y="170"/>
                  </a:lnTo>
                  <a:lnTo>
                    <a:pt x="252" y="170"/>
                  </a:lnTo>
                  <a:lnTo>
                    <a:pt x="250" y="178"/>
                  </a:lnTo>
                  <a:lnTo>
                    <a:pt x="248" y="182"/>
                  </a:lnTo>
                  <a:lnTo>
                    <a:pt x="244" y="186"/>
                  </a:lnTo>
                  <a:lnTo>
                    <a:pt x="244" y="186"/>
                  </a:lnTo>
                  <a:lnTo>
                    <a:pt x="238" y="188"/>
                  </a:lnTo>
                  <a:lnTo>
                    <a:pt x="234" y="188"/>
                  </a:lnTo>
                  <a:lnTo>
                    <a:pt x="234" y="188"/>
                  </a:lnTo>
                  <a:lnTo>
                    <a:pt x="232" y="188"/>
                  </a:lnTo>
                  <a:lnTo>
                    <a:pt x="232" y="188"/>
                  </a:lnTo>
                  <a:lnTo>
                    <a:pt x="230" y="188"/>
                  </a:lnTo>
                  <a:lnTo>
                    <a:pt x="230" y="188"/>
                  </a:lnTo>
                  <a:lnTo>
                    <a:pt x="228" y="188"/>
                  </a:lnTo>
                  <a:lnTo>
                    <a:pt x="228" y="188"/>
                  </a:lnTo>
                  <a:lnTo>
                    <a:pt x="226" y="188"/>
                  </a:lnTo>
                  <a:lnTo>
                    <a:pt x="222" y="188"/>
                  </a:lnTo>
                  <a:lnTo>
                    <a:pt x="222" y="188"/>
                  </a:lnTo>
                  <a:lnTo>
                    <a:pt x="222" y="176"/>
                  </a:lnTo>
                  <a:lnTo>
                    <a:pt x="222" y="176"/>
                  </a:lnTo>
                  <a:lnTo>
                    <a:pt x="216" y="166"/>
                  </a:lnTo>
                  <a:lnTo>
                    <a:pt x="208" y="158"/>
                  </a:lnTo>
                  <a:lnTo>
                    <a:pt x="208" y="158"/>
                  </a:lnTo>
                  <a:lnTo>
                    <a:pt x="200" y="156"/>
                  </a:lnTo>
                  <a:lnTo>
                    <a:pt x="192" y="154"/>
                  </a:lnTo>
                  <a:lnTo>
                    <a:pt x="192" y="154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46"/>
                  </a:lnTo>
                  <a:lnTo>
                    <a:pt x="178" y="142"/>
                  </a:lnTo>
                  <a:lnTo>
                    <a:pt x="178" y="142"/>
                  </a:lnTo>
                  <a:lnTo>
                    <a:pt x="170" y="138"/>
                  </a:lnTo>
                  <a:lnTo>
                    <a:pt x="162" y="138"/>
                  </a:lnTo>
                  <a:lnTo>
                    <a:pt x="162" y="138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56" y="130"/>
                  </a:lnTo>
                  <a:lnTo>
                    <a:pt x="148" y="124"/>
                  </a:lnTo>
                  <a:lnTo>
                    <a:pt x="148" y="124"/>
                  </a:lnTo>
                  <a:lnTo>
                    <a:pt x="142" y="122"/>
                  </a:lnTo>
                  <a:lnTo>
                    <a:pt x="134" y="120"/>
                  </a:lnTo>
                  <a:lnTo>
                    <a:pt x="134" y="120"/>
                  </a:lnTo>
                  <a:lnTo>
                    <a:pt x="126" y="122"/>
                  </a:lnTo>
                  <a:lnTo>
                    <a:pt x="118" y="124"/>
                  </a:lnTo>
                  <a:lnTo>
                    <a:pt x="112" y="130"/>
                  </a:lnTo>
                  <a:lnTo>
                    <a:pt x="106" y="136"/>
                  </a:lnTo>
                  <a:lnTo>
                    <a:pt x="102" y="144"/>
                  </a:lnTo>
                  <a:lnTo>
                    <a:pt x="80" y="132"/>
                  </a:lnTo>
                  <a:lnTo>
                    <a:pt x="80" y="132"/>
                  </a:lnTo>
                  <a:lnTo>
                    <a:pt x="76" y="128"/>
                  </a:lnTo>
                  <a:lnTo>
                    <a:pt x="74" y="124"/>
                  </a:lnTo>
                  <a:lnTo>
                    <a:pt x="72" y="120"/>
                  </a:lnTo>
                  <a:lnTo>
                    <a:pt x="74" y="114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94" y="42"/>
                  </a:lnTo>
                  <a:lnTo>
                    <a:pt x="98" y="38"/>
                  </a:lnTo>
                  <a:lnTo>
                    <a:pt x="102" y="36"/>
                  </a:lnTo>
                  <a:lnTo>
                    <a:pt x="106" y="36"/>
                  </a:lnTo>
                  <a:lnTo>
                    <a:pt x="140" y="34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4" y="46"/>
                  </a:lnTo>
                  <a:lnTo>
                    <a:pt x="132" y="52"/>
                  </a:lnTo>
                  <a:lnTo>
                    <a:pt x="132" y="60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6" y="72"/>
                  </a:lnTo>
                  <a:lnTo>
                    <a:pt x="140" y="78"/>
                  </a:lnTo>
                  <a:lnTo>
                    <a:pt x="144" y="84"/>
                  </a:lnTo>
                  <a:lnTo>
                    <a:pt x="150" y="88"/>
                  </a:lnTo>
                  <a:lnTo>
                    <a:pt x="150" y="88"/>
                  </a:lnTo>
                  <a:lnTo>
                    <a:pt x="158" y="92"/>
                  </a:lnTo>
                  <a:lnTo>
                    <a:pt x="168" y="92"/>
                  </a:lnTo>
                  <a:lnTo>
                    <a:pt x="168" y="92"/>
                  </a:lnTo>
                  <a:lnTo>
                    <a:pt x="178" y="92"/>
                  </a:lnTo>
                  <a:lnTo>
                    <a:pt x="186" y="88"/>
                  </a:lnTo>
                  <a:lnTo>
                    <a:pt x="194" y="82"/>
                  </a:lnTo>
                  <a:lnTo>
                    <a:pt x="198" y="74"/>
                  </a:lnTo>
                  <a:lnTo>
                    <a:pt x="212" y="52"/>
                  </a:lnTo>
                  <a:lnTo>
                    <a:pt x="288" y="92"/>
                  </a:lnTo>
                  <a:lnTo>
                    <a:pt x="288" y="92"/>
                  </a:lnTo>
                  <a:lnTo>
                    <a:pt x="290" y="94"/>
                  </a:lnTo>
                  <a:lnTo>
                    <a:pt x="294" y="98"/>
                  </a:lnTo>
                  <a:lnTo>
                    <a:pt x="294" y="98"/>
                  </a:lnTo>
                  <a:lnTo>
                    <a:pt x="294" y="100"/>
                  </a:lnTo>
                  <a:lnTo>
                    <a:pt x="294" y="100"/>
                  </a:lnTo>
                  <a:lnTo>
                    <a:pt x="296" y="100"/>
                  </a:lnTo>
                  <a:lnTo>
                    <a:pt x="318" y="136"/>
                  </a:lnTo>
                  <a:lnTo>
                    <a:pt x="318" y="136"/>
                  </a:lnTo>
                  <a:lnTo>
                    <a:pt x="320" y="144"/>
                  </a:lnTo>
                  <a:lnTo>
                    <a:pt x="320" y="150"/>
                  </a:lnTo>
                  <a:lnTo>
                    <a:pt x="316" y="158"/>
                  </a:lnTo>
                  <a:lnTo>
                    <a:pt x="310" y="162"/>
                  </a:lnTo>
                  <a:lnTo>
                    <a:pt x="310" y="162"/>
                  </a:lnTo>
                  <a:close/>
                  <a:moveTo>
                    <a:pt x="134" y="132"/>
                  </a:moveTo>
                  <a:lnTo>
                    <a:pt x="134" y="132"/>
                  </a:lnTo>
                  <a:lnTo>
                    <a:pt x="128" y="132"/>
                  </a:lnTo>
                  <a:lnTo>
                    <a:pt x="124" y="134"/>
                  </a:lnTo>
                  <a:lnTo>
                    <a:pt x="120" y="138"/>
                  </a:lnTo>
                  <a:lnTo>
                    <a:pt x="118" y="142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98" y="176"/>
                  </a:lnTo>
                  <a:lnTo>
                    <a:pt x="100" y="184"/>
                  </a:lnTo>
                  <a:lnTo>
                    <a:pt x="102" y="190"/>
                  </a:lnTo>
                  <a:lnTo>
                    <a:pt x="108" y="194"/>
                  </a:lnTo>
                  <a:lnTo>
                    <a:pt x="108" y="194"/>
                  </a:lnTo>
                  <a:lnTo>
                    <a:pt x="112" y="196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122" y="196"/>
                  </a:lnTo>
                  <a:lnTo>
                    <a:pt x="128" y="194"/>
                  </a:lnTo>
                  <a:lnTo>
                    <a:pt x="128" y="194"/>
                  </a:lnTo>
                  <a:lnTo>
                    <a:pt x="128" y="198"/>
                  </a:lnTo>
                  <a:lnTo>
                    <a:pt x="130" y="204"/>
                  </a:lnTo>
                  <a:lnTo>
                    <a:pt x="132" y="208"/>
                  </a:lnTo>
                  <a:lnTo>
                    <a:pt x="138" y="212"/>
                  </a:lnTo>
                  <a:lnTo>
                    <a:pt x="138" y="212"/>
                  </a:lnTo>
                  <a:lnTo>
                    <a:pt x="142" y="214"/>
                  </a:lnTo>
                  <a:lnTo>
                    <a:pt x="146" y="214"/>
                  </a:lnTo>
                  <a:lnTo>
                    <a:pt x="146" y="214"/>
                  </a:lnTo>
                  <a:lnTo>
                    <a:pt x="152" y="214"/>
                  </a:lnTo>
                  <a:lnTo>
                    <a:pt x="156" y="212"/>
                  </a:lnTo>
                  <a:lnTo>
                    <a:pt x="160" y="208"/>
                  </a:lnTo>
                  <a:lnTo>
                    <a:pt x="162" y="204"/>
                  </a:lnTo>
                  <a:lnTo>
                    <a:pt x="166" y="200"/>
                  </a:lnTo>
                  <a:lnTo>
                    <a:pt x="166" y="200"/>
                  </a:lnTo>
                  <a:lnTo>
                    <a:pt x="168" y="208"/>
                  </a:lnTo>
                  <a:lnTo>
                    <a:pt x="170" y="212"/>
                  </a:lnTo>
                  <a:lnTo>
                    <a:pt x="174" y="216"/>
                  </a:lnTo>
                  <a:lnTo>
                    <a:pt x="174" y="216"/>
                  </a:lnTo>
                  <a:lnTo>
                    <a:pt x="178" y="218"/>
                  </a:lnTo>
                  <a:lnTo>
                    <a:pt x="184" y="218"/>
                  </a:lnTo>
                  <a:lnTo>
                    <a:pt x="184" y="218"/>
                  </a:lnTo>
                  <a:lnTo>
                    <a:pt x="188" y="218"/>
                  </a:lnTo>
                  <a:lnTo>
                    <a:pt x="192" y="216"/>
                  </a:lnTo>
                  <a:lnTo>
                    <a:pt x="196" y="212"/>
                  </a:lnTo>
                  <a:lnTo>
                    <a:pt x="200" y="208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10" y="188"/>
                  </a:lnTo>
                  <a:lnTo>
                    <a:pt x="210" y="180"/>
                  </a:lnTo>
                  <a:lnTo>
                    <a:pt x="206" y="174"/>
                  </a:lnTo>
                  <a:lnTo>
                    <a:pt x="202" y="168"/>
                  </a:lnTo>
                  <a:lnTo>
                    <a:pt x="202" y="168"/>
                  </a:lnTo>
                  <a:lnTo>
                    <a:pt x="196" y="166"/>
                  </a:lnTo>
                  <a:lnTo>
                    <a:pt x="192" y="166"/>
                  </a:lnTo>
                  <a:lnTo>
                    <a:pt x="192" y="166"/>
                  </a:lnTo>
                  <a:lnTo>
                    <a:pt x="186" y="168"/>
                  </a:lnTo>
                  <a:lnTo>
                    <a:pt x="182" y="170"/>
                  </a:lnTo>
                  <a:lnTo>
                    <a:pt x="182" y="170"/>
                  </a:lnTo>
                  <a:lnTo>
                    <a:pt x="180" y="164"/>
                  </a:lnTo>
                  <a:lnTo>
                    <a:pt x="180" y="160"/>
                  </a:lnTo>
                  <a:lnTo>
                    <a:pt x="176" y="156"/>
                  </a:lnTo>
                  <a:lnTo>
                    <a:pt x="172" y="152"/>
                  </a:lnTo>
                  <a:lnTo>
                    <a:pt x="172" y="152"/>
                  </a:lnTo>
                  <a:lnTo>
                    <a:pt x="168" y="150"/>
                  </a:lnTo>
                  <a:lnTo>
                    <a:pt x="162" y="150"/>
                  </a:lnTo>
                  <a:lnTo>
                    <a:pt x="162" y="150"/>
                  </a:lnTo>
                  <a:lnTo>
                    <a:pt x="156" y="150"/>
                  </a:lnTo>
                  <a:lnTo>
                    <a:pt x="152" y="152"/>
                  </a:lnTo>
                  <a:lnTo>
                    <a:pt x="152" y="152"/>
                  </a:lnTo>
                  <a:lnTo>
                    <a:pt x="152" y="148"/>
                  </a:lnTo>
                  <a:lnTo>
                    <a:pt x="150" y="142"/>
                  </a:lnTo>
                  <a:lnTo>
                    <a:pt x="146" y="138"/>
                  </a:lnTo>
                  <a:lnTo>
                    <a:pt x="142" y="134"/>
                  </a:lnTo>
                  <a:lnTo>
                    <a:pt x="142" y="134"/>
                  </a:lnTo>
                  <a:lnTo>
                    <a:pt x="138" y="132"/>
                  </a:lnTo>
                  <a:lnTo>
                    <a:pt x="134" y="132"/>
                  </a:lnTo>
                  <a:close/>
                  <a:moveTo>
                    <a:pt x="378" y="0"/>
                  </a:moveTo>
                  <a:lnTo>
                    <a:pt x="316" y="18"/>
                  </a:lnTo>
                  <a:lnTo>
                    <a:pt x="366" y="184"/>
                  </a:lnTo>
                  <a:lnTo>
                    <a:pt x="386" y="178"/>
                  </a:lnTo>
                  <a:lnTo>
                    <a:pt x="386" y="178"/>
                  </a:lnTo>
                  <a:lnTo>
                    <a:pt x="394" y="160"/>
                  </a:lnTo>
                  <a:lnTo>
                    <a:pt x="398" y="140"/>
                  </a:lnTo>
                  <a:lnTo>
                    <a:pt x="402" y="118"/>
                  </a:lnTo>
                  <a:lnTo>
                    <a:pt x="404" y="96"/>
                  </a:lnTo>
                  <a:lnTo>
                    <a:pt x="404" y="96"/>
                  </a:lnTo>
                  <a:lnTo>
                    <a:pt x="402" y="70"/>
                  </a:lnTo>
                  <a:lnTo>
                    <a:pt x="398" y="46"/>
                  </a:lnTo>
                  <a:lnTo>
                    <a:pt x="390" y="22"/>
                  </a:lnTo>
                  <a:lnTo>
                    <a:pt x="378" y="0"/>
                  </a:lnTo>
                  <a:lnTo>
                    <a:pt x="378" y="0"/>
                  </a:lnTo>
                  <a:close/>
                  <a:moveTo>
                    <a:pt x="26" y="0"/>
                  </a:moveTo>
                  <a:lnTo>
                    <a:pt x="26" y="0"/>
                  </a:lnTo>
                  <a:lnTo>
                    <a:pt x="14" y="22"/>
                  </a:lnTo>
                  <a:lnTo>
                    <a:pt x="6" y="46"/>
                  </a:lnTo>
                  <a:lnTo>
                    <a:pt x="2" y="7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118"/>
                  </a:lnTo>
                  <a:lnTo>
                    <a:pt x="6" y="140"/>
                  </a:lnTo>
                  <a:lnTo>
                    <a:pt x="10" y="160"/>
                  </a:lnTo>
                  <a:lnTo>
                    <a:pt x="18" y="178"/>
                  </a:lnTo>
                  <a:lnTo>
                    <a:pt x="40" y="184"/>
                  </a:lnTo>
                  <a:lnTo>
                    <a:pt x="88" y="18"/>
                  </a:lnTo>
                  <a:lnTo>
                    <a:pt x="26" y="0"/>
                  </a:lnTo>
                  <a:close/>
                  <a:moveTo>
                    <a:pt x="90" y="164"/>
                  </a:moveTo>
                  <a:lnTo>
                    <a:pt x="96" y="154"/>
                  </a:lnTo>
                  <a:lnTo>
                    <a:pt x="74" y="142"/>
                  </a:lnTo>
                  <a:lnTo>
                    <a:pt x="74" y="142"/>
                  </a:lnTo>
                  <a:lnTo>
                    <a:pt x="70" y="138"/>
                  </a:lnTo>
                  <a:lnTo>
                    <a:pt x="68" y="142"/>
                  </a:lnTo>
                  <a:lnTo>
                    <a:pt x="68" y="142"/>
                  </a:lnTo>
                  <a:lnTo>
                    <a:pt x="64" y="150"/>
                  </a:lnTo>
                  <a:lnTo>
                    <a:pt x="66" y="158"/>
                  </a:lnTo>
                  <a:lnTo>
                    <a:pt x="68" y="164"/>
                  </a:lnTo>
                  <a:lnTo>
                    <a:pt x="74" y="170"/>
                  </a:lnTo>
                  <a:lnTo>
                    <a:pt x="74" y="170"/>
                  </a:lnTo>
                  <a:lnTo>
                    <a:pt x="80" y="172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88" y="172"/>
                  </a:lnTo>
                  <a:lnTo>
                    <a:pt x="88" y="172"/>
                  </a:lnTo>
                  <a:lnTo>
                    <a:pt x="90" y="164"/>
                  </a:lnTo>
                  <a:lnTo>
                    <a:pt x="90" y="164"/>
                  </a:lnTo>
                  <a:close/>
                  <a:moveTo>
                    <a:pt x="328" y="106"/>
                  </a:moveTo>
                  <a:lnTo>
                    <a:pt x="306" y="34"/>
                  </a:lnTo>
                  <a:lnTo>
                    <a:pt x="306" y="34"/>
                  </a:lnTo>
                  <a:lnTo>
                    <a:pt x="304" y="30"/>
                  </a:lnTo>
                  <a:lnTo>
                    <a:pt x="300" y="26"/>
                  </a:lnTo>
                  <a:lnTo>
                    <a:pt x="296" y="24"/>
                  </a:lnTo>
                  <a:lnTo>
                    <a:pt x="292" y="22"/>
                  </a:lnTo>
                  <a:lnTo>
                    <a:pt x="230" y="8"/>
                  </a:lnTo>
                  <a:lnTo>
                    <a:pt x="230" y="8"/>
                  </a:lnTo>
                  <a:lnTo>
                    <a:pt x="230" y="8"/>
                  </a:lnTo>
                  <a:lnTo>
                    <a:pt x="194" y="2"/>
                  </a:lnTo>
                  <a:lnTo>
                    <a:pt x="194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2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88" y="0"/>
                  </a:lnTo>
                  <a:lnTo>
                    <a:pt x="188" y="0"/>
                  </a:lnTo>
                  <a:lnTo>
                    <a:pt x="182" y="2"/>
                  </a:lnTo>
                  <a:lnTo>
                    <a:pt x="176" y="4"/>
                  </a:lnTo>
                  <a:lnTo>
                    <a:pt x="170" y="8"/>
                  </a:lnTo>
                  <a:lnTo>
                    <a:pt x="166" y="12"/>
                  </a:lnTo>
                  <a:lnTo>
                    <a:pt x="148" y="44"/>
                  </a:lnTo>
                  <a:lnTo>
                    <a:pt x="148" y="44"/>
                  </a:lnTo>
                  <a:lnTo>
                    <a:pt x="144" y="54"/>
                  </a:lnTo>
                  <a:lnTo>
                    <a:pt x="146" y="62"/>
                  </a:lnTo>
                  <a:lnTo>
                    <a:pt x="150" y="72"/>
                  </a:lnTo>
                  <a:lnTo>
                    <a:pt x="156" y="78"/>
                  </a:lnTo>
                  <a:lnTo>
                    <a:pt x="156" y="78"/>
                  </a:lnTo>
                  <a:lnTo>
                    <a:pt x="162" y="80"/>
                  </a:lnTo>
                  <a:lnTo>
                    <a:pt x="168" y="80"/>
                  </a:lnTo>
                  <a:lnTo>
                    <a:pt x="168" y="80"/>
                  </a:lnTo>
                  <a:lnTo>
                    <a:pt x="174" y="80"/>
                  </a:lnTo>
                  <a:lnTo>
                    <a:pt x="180" y="78"/>
                  </a:lnTo>
                  <a:lnTo>
                    <a:pt x="184" y="74"/>
                  </a:lnTo>
                  <a:lnTo>
                    <a:pt x="188" y="68"/>
                  </a:lnTo>
                  <a:lnTo>
                    <a:pt x="208" y="36"/>
                  </a:lnTo>
                  <a:lnTo>
                    <a:pt x="292" y="82"/>
                  </a:lnTo>
                  <a:lnTo>
                    <a:pt x="292" y="82"/>
                  </a:lnTo>
                  <a:lnTo>
                    <a:pt x="298" y="86"/>
                  </a:lnTo>
                  <a:lnTo>
                    <a:pt x="304" y="90"/>
                  </a:lnTo>
                  <a:lnTo>
                    <a:pt x="304" y="90"/>
                  </a:lnTo>
                  <a:lnTo>
                    <a:pt x="304" y="94"/>
                  </a:lnTo>
                  <a:lnTo>
                    <a:pt x="304" y="94"/>
                  </a:lnTo>
                  <a:lnTo>
                    <a:pt x="306" y="94"/>
                  </a:lnTo>
                  <a:lnTo>
                    <a:pt x="324" y="124"/>
                  </a:lnTo>
                  <a:lnTo>
                    <a:pt x="324" y="124"/>
                  </a:lnTo>
                  <a:lnTo>
                    <a:pt x="326" y="120"/>
                  </a:lnTo>
                  <a:lnTo>
                    <a:pt x="328" y="116"/>
                  </a:lnTo>
                  <a:lnTo>
                    <a:pt x="330" y="110"/>
                  </a:lnTo>
                  <a:lnTo>
                    <a:pt x="328" y="106"/>
                  </a:lnTo>
                  <a:lnTo>
                    <a:pt x="328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xmlns="" id="{F02BFB1E-FB91-457B-827E-36733F226DC9}"/>
              </a:ext>
            </a:extLst>
          </p:cNvPr>
          <p:cNvGrpSpPr/>
          <p:nvPr/>
        </p:nvGrpSpPr>
        <p:grpSpPr>
          <a:xfrm>
            <a:off x="7316757" y="1411467"/>
            <a:ext cx="612000" cy="612000"/>
            <a:chOff x="9322641" y="4690710"/>
            <a:chExt cx="612000" cy="612000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xmlns="" id="{BC1186ED-3E33-4B1E-B426-93AB7647ABA5}"/>
                </a:ext>
              </a:extLst>
            </p:cNvPr>
            <p:cNvSpPr/>
            <p:nvPr/>
          </p:nvSpPr>
          <p:spPr bwMode="ltGray">
            <a:xfrm>
              <a:off x="9322641" y="4690710"/>
              <a:ext cx="612000" cy="612000"/>
            </a:xfrm>
            <a:prstGeom prst="ellipse">
              <a:avLst/>
            </a:prstGeom>
            <a:solidFill>
              <a:srgbClr val="D63E20"/>
            </a:solidFill>
            <a:ln w="3175">
              <a:solidFill>
                <a:srgbClr val="D63E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59" name="Freeform 4920">
              <a:extLst>
                <a:ext uri="{FF2B5EF4-FFF2-40B4-BE49-F238E27FC236}">
                  <a16:creationId xmlns:a16="http://schemas.microsoft.com/office/drawing/2014/main" xmlns="" id="{5131B170-FAA4-4F3F-B784-E05EB8989B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98454" y="4812811"/>
              <a:ext cx="460374" cy="375569"/>
            </a:xfrm>
            <a:custGeom>
              <a:avLst/>
              <a:gdLst>
                <a:gd name="T0" fmla="*/ 196 w 380"/>
                <a:gd name="T1" fmla="*/ 2 h 310"/>
                <a:gd name="T2" fmla="*/ 118 w 380"/>
                <a:gd name="T3" fmla="*/ 46 h 310"/>
                <a:gd name="T4" fmla="*/ 116 w 380"/>
                <a:gd name="T5" fmla="*/ 6 h 310"/>
                <a:gd name="T6" fmla="*/ 108 w 380"/>
                <a:gd name="T7" fmla="*/ 0 h 310"/>
                <a:gd name="T8" fmla="*/ 64 w 380"/>
                <a:gd name="T9" fmla="*/ 0 h 310"/>
                <a:gd name="T10" fmla="*/ 58 w 380"/>
                <a:gd name="T11" fmla="*/ 10 h 310"/>
                <a:gd name="T12" fmla="*/ 4 w 380"/>
                <a:gd name="T13" fmla="*/ 120 h 310"/>
                <a:gd name="T14" fmla="*/ 0 w 380"/>
                <a:gd name="T15" fmla="*/ 132 h 310"/>
                <a:gd name="T16" fmla="*/ 56 w 380"/>
                <a:gd name="T17" fmla="*/ 138 h 310"/>
                <a:gd name="T18" fmla="*/ 58 w 380"/>
                <a:gd name="T19" fmla="*/ 300 h 310"/>
                <a:gd name="T20" fmla="*/ 72 w 380"/>
                <a:gd name="T21" fmla="*/ 310 h 310"/>
                <a:gd name="T22" fmla="*/ 120 w 380"/>
                <a:gd name="T23" fmla="*/ 306 h 310"/>
                <a:gd name="T24" fmla="*/ 102 w 380"/>
                <a:gd name="T25" fmla="*/ 252 h 310"/>
                <a:gd name="T26" fmla="*/ 96 w 380"/>
                <a:gd name="T27" fmla="*/ 250 h 310"/>
                <a:gd name="T28" fmla="*/ 92 w 380"/>
                <a:gd name="T29" fmla="*/ 182 h 310"/>
                <a:gd name="T30" fmla="*/ 96 w 380"/>
                <a:gd name="T31" fmla="*/ 176 h 310"/>
                <a:gd name="T32" fmla="*/ 162 w 380"/>
                <a:gd name="T33" fmla="*/ 172 h 310"/>
                <a:gd name="T34" fmla="*/ 170 w 380"/>
                <a:gd name="T35" fmla="*/ 176 h 310"/>
                <a:gd name="T36" fmla="*/ 172 w 380"/>
                <a:gd name="T37" fmla="*/ 242 h 310"/>
                <a:gd name="T38" fmla="*/ 170 w 380"/>
                <a:gd name="T39" fmla="*/ 250 h 310"/>
                <a:gd name="T40" fmla="*/ 146 w 380"/>
                <a:gd name="T41" fmla="*/ 252 h 310"/>
                <a:gd name="T42" fmla="*/ 144 w 380"/>
                <a:gd name="T43" fmla="*/ 306 h 310"/>
                <a:gd name="T44" fmla="*/ 232 w 380"/>
                <a:gd name="T45" fmla="*/ 310 h 310"/>
                <a:gd name="T46" fmla="*/ 226 w 380"/>
                <a:gd name="T47" fmla="*/ 252 h 310"/>
                <a:gd name="T48" fmla="*/ 198 w 380"/>
                <a:gd name="T49" fmla="*/ 250 h 310"/>
                <a:gd name="T50" fmla="*/ 192 w 380"/>
                <a:gd name="T51" fmla="*/ 244 h 310"/>
                <a:gd name="T52" fmla="*/ 212 w 380"/>
                <a:gd name="T53" fmla="*/ 180 h 310"/>
                <a:gd name="T54" fmla="*/ 256 w 380"/>
                <a:gd name="T55" fmla="*/ 172 h 310"/>
                <a:gd name="T56" fmla="*/ 266 w 380"/>
                <a:gd name="T57" fmla="*/ 180 h 310"/>
                <a:gd name="T58" fmla="*/ 288 w 380"/>
                <a:gd name="T59" fmla="*/ 242 h 310"/>
                <a:gd name="T60" fmla="*/ 284 w 380"/>
                <a:gd name="T61" fmla="*/ 250 h 310"/>
                <a:gd name="T62" fmla="*/ 278 w 380"/>
                <a:gd name="T63" fmla="*/ 252 h 310"/>
                <a:gd name="T64" fmla="*/ 254 w 380"/>
                <a:gd name="T65" fmla="*/ 298 h 310"/>
                <a:gd name="T66" fmla="*/ 246 w 380"/>
                <a:gd name="T67" fmla="*/ 310 h 310"/>
                <a:gd name="T68" fmla="*/ 314 w 380"/>
                <a:gd name="T69" fmla="*/ 310 h 310"/>
                <a:gd name="T70" fmla="*/ 324 w 380"/>
                <a:gd name="T71" fmla="*/ 294 h 310"/>
                <a:gd name="T72" fmla="*/ 370 w 380"/>
                <a:gd name="T73" fmla="*/ 138 h 310"/>
                <a:gd name="T74" fmla="*/ 374 w 380"/>
                <a:gd name="T75" fmla="*/ 138 h 310"/>
                <a:gd name="T76" fmla="*/ 380 w 380"/>
                <a:gd name="T77" fmla="*/ 128 h 310"/>
                <a:gd name="T78" fmla="*/ 376 w 380"/>
                <a:gd name="T79" fmla="*/ 120 h 310"/>
                <a:gd name="T80" fmla="*/ 132 w 380"/>
                <a:gd name="T81" fmla="*/ 162 h 310"/>
                <a:gd name="T82" fmla="*/ 110 w 380"/>
                <a:gd name="T83" fmla="*/ 146 h 310"/>
                <a:gd name="T84" fmla="*/ 110 w 380"/>
                <a:gd name="T85" fmla="*/ 128 h 310"/>
                <a:gd name="T86" fmla="*/ 132 w 380"/>
                <a:gd name="T87" fmla="*/ 114 h 310"/>
                <a:gd name="T88" fmla="*/ 150 w 380"/>
                <a:gd name="T89" fmla="*/ 120 h 310"/>
                <a:gd name="T90" fmla="*/ 156 w 380"/>
                <a:gd name="T91" fmla="*/ 138 h 310"/>
                <a:gd name="T92" fmla="*/ 142 w 380"/>
                <a:gd name="T93" fmla="*/ 160 h 310"/>
                <a:gd name="T94" fmla="*/ 240 w 380"/>
                <a:gd name="T95" fmla="*/ 162 h 310"/>
                <a:gd name="T96" fmla="*/ 222 w 380"/>
                <a:gd name="T97" fmla="*/ 154 h 310"/>
                <a:gd name="T98" fmla="*/ 216 w 380"/>
                <a:gd name="T99" fmla="*/ 138 h 310"/>
                <a:gd name="T100" fmla="*/ 230 w 380"/>
                <a:gd name="T101" fmla="*/ 116 h 310"/>
                <a:gd name="T102" fmla="*/ 248 w 380"/>
                <a:gd name="T103" fmla="*/ 116 h 310"/>
                <a:gd name="T104" fmla="*/ 264 w 380"/>
                <a:gd name="T105" fmla="*/ 138 h 310"/>
                <a:gd name="T106" fmla="*/ 256 w 380"/>
                <a:gd name="T107" fmla="*/ 154 h 310"/>
                <a:gd name="T108" fmla="*/ 240 w 380"/>
                <a:gd name="T109" fmla="*/ 162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0" h="310">
                  <a:moveTo>
                    <a:pt x="376" y="120"/>
                  </a:moveTo>
                  <a:lnTo>
                    <a:pt x="196" y="2"/>
                  </a:lnTo>
                  <a:lnTo>
                    <a:pt x="196" y="2"/>
                  </a:lnTo>
                  <a:lnTo>
                    <a:pt x="190" y="0"/>
                  </a:lnTo>
                  <a:lnTo>
                    <a:pt x="184" y="2"/>
                  </a:lnTo>
                  <a:lnTo>
                    <a:pt x="118" y="46"/>
                  </a:lnTo>
                  <a:lnTo>
                    <a:pt x="118" y="10"/>
                  </a:lnTo>
                  <a:lnTo>
                    <a:pt x="118" y="10"/>
                  </a:lnTo>
                  <a:lnTo>
                    <a:pt x="116" y="6"/>
                  </a:lnTo>
                  <a:lnTo>
                    <a:pt x="114" y="4"/>
                  </a:lnTo>
                  <a:lnTo>
                    <a:pt x="112" y="0"/>
                  </a:lnTo>
                  <a:lnTo>
                    <a:pt x="10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4" y="0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8" y="10"/>
                  </a:lnTo>
                  <a:lnTo>
                    <a:pt x="58" y="86"/>
                  </a:lnTo>
                  <a:lnTo>
                    <a:pt x="4" y="120"/>
                  </a:lnTo>
                  <a:lnTo>
                    <a:pt x="4" y="120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4" y="136"/>
                  </a:lnTo>
                  <a:lnTo>
                    <a:pt x="10" y="138"/>
                  </a:lnTo>
                  <a:lnTo>
                    <a:pt x="56" y="138"/>
                  </a:lnTo>
                  <a:lnTo>
                    <a:pt x="56" y="294"/>
                  </a:lnTo>
                  <a:lnTo>
                    <a:pt x="56" y="294"/>
                  </a:lnTo>
                  <a:lnTo>
                    <a:pt x="58" y="300"/>
                  </a:lnTo>
                  <a:lnTo>
                    <a:pt x="62" y="306"/>
                  </a:lnTo>
                  <a:lnTo>
                    <a:pt x="66" y="310"/>
                  </a:lnTo>
                  <a:lnTo>
                    <a:pt x="72" y="310"/>
                  </a:lnTo>
                  <a:lnTo>
                    <a:pt x="126" y="310"/>
                  </a:lnTo>
                  <a:lnTo>
                    <a:pt x="126" y="310"/>
                  </a:lnTo>
                  <a:lnTo>
                    <a:pt x="120" y="306"/>
                  </a:lnTo>
                  <a:lnTo>
                    <a:pt x="118" y="298"/>
                  </a:lnTo>
                  <a:lnTo>
                    <a:pt x="118" y="252"/>
                  </a:lnTo>
                  <a:lnTo>
                    <a:pt x="102" y="252"/>
                  </a:lnTo>
                  <a:lnTo>
                    <a:pt x="102" y="252"/>
                  </a:lnTo>
                  <a:lnTo>
                    <a:pt x="98" y="252"/>
                  </a:lnTo>
                  <a:lnTo>
                    <a:pt x="96" y="250"/>
                  </a:lnTo>
                  <a:lnTo>
                    <a:pt x="94" y="246"/>
                  </a:lnTo>
                  <a:lnTo>
                    <a:pt x="92" y="242"/>
                  </a:lnTo>
                  <a:lnTo>
                    <a:pt x="92" y="182"/>
                  </a:lnTo>
                  <a:lnTo>
                    <a:pt x="92" y="182"/>
                  </a:lnTo>
                  <a:lnTo>
                    <a:pt x="94" y="178"/>
                  </a:lnTo>
                  <a:lnTo>
                    <a:pt x="96" y="176"/>
                  </a:lnTo>
                  <a:lnTo>
                    <a:pt x="98" y="174"/>
                  </a:lnTo>
                  <a:lnTo>
                    <a:pt x="102" y="172"/>
                  </a:lnTo>
                  <a:lnTo>
                    <a:pt x="162" y="172"/>
                  </a:lnTo>
                  <a:lnTo>
                    <a:pt x="162" y="172"/>
                  </a:lnTo>
                  <a:lnTo>
                    <a:pt x="166" y="174"/>
                  </a:lnTo>
                  <a:lnTo>
                    <a:pt x="170" y="176"/>
                  </a:lnTo>
                  <a:lnTo>
                    <a:pt x="172" y="178"/>
                  </a:lnTo>
                  <a:lnTo>
                    <a:pt x="172" y="182"/>
                  </a:lnTo>
                  <a:lnTo>
                    <a:pt x="172" y="242"/>
                  </a:lnTo>
                  <a:lnTo>
                    <a:pt x="172" y="242"/>
                  </a:lnTo>
                  <a:lnTo>
                    <a:pt x="172" y="246"/>
                  </a:lnTo>
                  <a:lnTo>
                    <a:pt x="170" y="250"/>
                  </a:lnTo>
                  <a:lnTo>
                    <a:pt x="166" y="252"/>
                  </a:lnTo>
                  <a:lnTo>
                    <a:pt x="162" y="252"/>
                  </a:lnTo>
                  <a:lnTo>
                    <a:pt x="146" y="252"/>
                  </a:lnTo>
                  <a:lnTo>
                    <a:pt x="146" y="298"/>
                  </a:lnTo>
                  <a:lnTo>
                    <a:pt x="146" y="298"/>
                  </a:lnTo>
                  <a:lnTo>
                    <a:pt x="144" y="306"/>
                  </a:lnTo>
                  <a:lnTo>
                    <a:pt x="140" y="310"/>
                  </a:lnTo>
                  <a:lnTo>
                    <a:pt x="232" y="310"/>
                  </a:lnTo>
                  <a:lnTo>
                    <a:pt x="232" y="310"/>
                  </a:lnTo>
                  <a:lnTo>
                    <a:pt x="228" y="306"/>
                  </a:lnTo>
                  <a:lnTo>
                    <a:pt x="226" y="298"/>
                  </a:lnTo>
                  <a:lnTo>
                    <a:pt x="226" y="252"/>
                  </a:lnTo>
                  <a:lnTo>
                    <a:pt x="202" y="252"/>
                  </a:lnTo>
                  <a:lnTo>
                    <a:pt x="202" y="252"/>
                  </a:lnTo>
                  <a:lnTo>
                    <a:pt x="198" y="250"/>
                  </a:lnTo>
                  <a:lnTo>
                    <a:pt x="194" y="248"/>
                  </a:lnTo>
                  <a:lnTo>
                    <a:pt x="194" y="248"/>
                  </a:lnTo>
                  <a:lnTo>
                    <a:pt x="192" y="244"/>
                  </a:lnTo>
                  <a:lnTo>
                    <a:pt x="192" y="238"/>
                  </a:lnTo>
                  <a:lnTo>
                    <a:pt x="212" y="180"/>
                  </a:lnTo>
                  <a:lnTo>
                    <a:pt x="212" y="180"/>
                  </a:lnTo>
                  <a:lnTo>
                    <a:pt x="216" y="174"/>
                  </a:lnTo>
                  <a:lnTo>
                    <a:pt x="222" y="172"/>
                  </a:lnTo>
                  <a:lnTo>
                    <a:pt x="256" y="172"/>
                  </a:lnTo>
                  <a:lnTo>
                    <a:pt x="256" y="172"/>
                  </a:lnTo>
                  <a:lnTo>
                    <a:pt x="262" y="174"/>
                  </a:lnTo>
                  <a:lnTo>
                    <a:pt x="266" y="180"/>
                  </a:lnTo>
                  <a:lnTo>
                    <a:pt x="286" y="238"/>
                  </a:lnTo>
                  <a:lnTo>
                    <a:pt x="286" y="238"/>
                  </a:lnTo>
                  <a:lnTo>
                    <a:pt x="288" y="242"/>
                  </a:lnTo>
                  <a:lnTo>
                    <a:pt x="288" y="242"/>
                  </a:lnTo>
                  <a:lnTo>
                    <a:pt x="286" y="246"/>
                  </a:lnTo>
                  <a:lnTo>
                    <a:pt x="284" y="250"/>
                  </a:lnTo>
                  <a:lnTo>
                    <a:pt x="282" y="252"/>
                  </a:lnTo>
                  <a:lnTo>
                    <a:pt x="278" y="252"/>
                  </a:lnTo>
                  <a:lnTo>
                    <a:pt x="278" y="252"/>
                  </a:lnTo>
                  <a:lnTo>
                    <a:pt x="278" y="252"/>
                  </a:lnTo>
                  <a:lnTo>
                    <a:pt x="254" y="252"/>
                  </a:lnTo>
                  <a:lnTo>
                    <a:pt x="254" y="298"/>
                  </a:lnTo>
                  <a:lnTo>
                    <a:pt x="254" y="298"/>
                  </a:lnTo>
                  <a:lnTo>
                    <a:pt x="252" y="306"/>
                  </a:lnTo>
                  <a:lnTo>
                    <a:pt x="246" y="310"/>
                  </a:lnTo>
                  <a:lnTo>
                    <a:pt x="308" y="310"/>
                  </a:lnTo>
                  <a:lnTo>
                    <a:pt x="308" y="310"/>
                  </a:lnTo>
                  <a:lnTo>
                    <a:pt x="314" y="310"/>
                  </a:lnTo>
                  <a:lnTo>
                    <a:pt x="318" y="306"/>
                  </a:lnTo>
                  <a:lnTo>
                    <a:pt x="322" y="300"/>
                  </a:lnTo>
                  <a:lnTo>
                    <a:pt x="324" y="294"/>
                  </a:lnTo>
                  <a:lnTo>
                    <a:pt x="324" y="138"/>
                  </a:lnTo>
                  <a:lnTo>
                    <a:pt x="370" y="138"/>
                  </a:lnTo>
                  <a:lnTo>
                    <a:pt x="370" y="138"/>
                  </a:lnTo>
                  <a:lnTo>
                    <a:pt x="370" y="138"/>
                  </a:lnTo>
                  <a:lnTo>
                    <a:pt x="370" y="138"/>
                  </a:lnTo>
                  <a:lnTo>
                    <a:pt x="374" y="138"/>
                  </a:lnTo>
                  <a:lnTo>
                    <a:pt x="378" y="136"/>
                  </a:lnTo>
                  <a:lnTo>
                    <a:pt x="380" y="132"/>
                  </a:lnTo>
                  <a:lnTo>
                    <a:pt x="380" y="128"/>
                  </a:lnTo>
                  <a:lnTo>
                    <a:pt x="380" y="128"/>
                  </a:lnTo>
                  <a:lnTo>
                    <a:pt x="380" y="122"/>
                  </a:lnTo>
                  <a:lnTo>
                    <a:pt x="376" y="120"/>
                  </a:lnTo>
                  <a:lnTo>
                    <a:pt x="376" y="120"/>
                  </a:lnTo>
                  <a:close/>
                  <a:moveTo>
                    <a:pt x="132" y="162"/>
                  </a:moveTo>
                  <a:lnTo>
                    <a:pt x="132" y="162"/>
                  </a:lnTo>
                  <a:lnTo>
                    <a:pt x="124" y="160"/>
                  </a:lnTo>
                  <a:lnTo>
                    <a:pt x="116" y="154"/>
                  </a:lnTo>
                  <a:lnTo>
                    <a:pt x="110" y="146"/>
                  </a:lnTo>
                  <a:lnTo>
                    <a:pt x="108" y="138"/>
                  </a:lnTo>
                  <a:lnTo>
                    <a:pt x="108" y="138"/>
                  </a:lnTo>
                  <a:lnTo>
                    <a:pt x="110" y="128"/>
                  </a:lnTo>
                  <a:lnTo>
                    <a:pt x="116" y="120"/>
                  </a:lnTo>
                  <a:lnTo>
                    <a:pt x="124" y="116"/>
                  </a:lnTo>
                  <a:lnTo>
                    <a:pt x="132" y="114"/>
                  </a:lnTo>
                  <a:lnTo>
                    <a:pt x="132" y="114"/>
                  </a:lnTo>
                  <a:lnTo>
                    <a:pt x="142" y="116"/>
                  </a:lnTo>
                  <a:lnTo>
                    <a:pt x="150" y="120"/>
                  </a:lnTo>
                  <a:lnTo>
                    <a:pt x="154" y="128"/>
                  </a:lnTo>
                  <a:lnTo>
                    <a:pt x="156" y="138"/>
                  </a:lnTo>
                  <a:lnTo>
                    <a:pt x="156" y="138"/>
                  </a:lnTo>
                  <a:lnTo>
                    <a:pt x="154" y="146"/>
                  </a:lnTo>
                  <a:lnTo>
                    <a:pt x="150" y="154"/>
                  </a:lnTo>
                  <a:lnTo>
                    <a:pt x="142" y="160"/>
                  </a:lnTo>
                  <a:lnTo>
                    <a:pt x="132" y="162"/>
                  </a:lnTo>
                  <a:lnTo>
                    <a:pt x="132" y="162"/>
                  </a:lnTo>
                  <a:close/>
                  <a:moveTo>
                    <a:pt x="240" y="162"/>
                  </a:moveTo>
                  <a:lnTo>
                    <a:pt x="240" y="162"/>
                  </a:lnTo>
                  <a:lnTo>
                    <a:pt x="230" y="160"/>
                  </a:lnTo>
                  <a:lnTo>
                    <a:pt x="222" y="154"/>
                  </a:lnTo>
                  <a:lnTo>
                    <a:pt x="218" y="146"/>
                  </a:lnTo>
                  <a:lnTo>
                    <a:pt x="216" y="138"/>
                  </a:lnTo>
                  <a:lnTo>
                    <a:pt x="216" y="138"/>
                  </a:lnTo>
                  <a:lnTo>
                    <a:pt x="218" y="128"/>
                  </a:lnTo>
                  <a:lnTo>
                    <a:pt x="222" y="120"/>
                  </a:lnTo>
                  <a:lnTo>
                    <a:pt x="230" y="116"/>
                  </a:lnTo>
                  <a:lnTo>
                    <a:pt x="240" y="114"/>
                  </a:lnTo>
                  <a:lnTo>
                    <a:pt x="240" y="114"/>
                  </a:lnTo>
                  <a:lnTo>
                    <a:pt x="248" y="116"/>
                  </a:lnTo>
                  <a:lnTo>
                    <a:pt x="256" y="120"/>
                  </a:lnTo>
                  <a:lnTo>
                    <a:pt x="262" y="128"/>
                  </a:lnTo>
                  <a:lnTo>
                    <a:pt x="264" y="138"/>
                  </a:lnTo>
                  <a:lnTo>
                    <a:pt x="264" y="138"/>
                  </a:lnTo>
                  <a:lnTo>
                    <a:pt x="262" y="146"/>
                  </a:lnTo>
                  <a:lnTo>
                    <a:pt x="256" y="154"/>
                  </a:lnTo>
                  <a:lnTo>
                    <a:pt x="248" y="160"/>
                  </a:lnTo>
                  <a:lnTo>
                    <a:pt x="240" y="162"/>
                  </a:lnTo>
                  <a:lnTo>
                    <a:pt x="240" y="16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CF1F3BA0-117E-4111-B0F2-798600086E34}"/>
              </a:ext>
            </a:extLst>
          </p:cNvPr>
          <p:cNvSpPr txBox="1"/>
          <p:nvPr/>
        </p:nvSpPr>
        <p:spPr>
          <a:xfrm>
            <a:off x="4826915" y="5140276"/>
            <a:ext cx="239315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  <a:buSzPct val="100000"/>
            </a:pPr>
            <a:r>
              <a:rPr lang="en-US" sz="1600" b="1" dirty="0"/>
              <a:t>The Government Official</a:t>
            </a:r>
          </a:p>
        </p:txBody>
      </p:sp>
      <p:sp>
        <p:nvSpPr>
          <p:cNvPr id="42" name="Trapezoid 41">
            <a:extLst>
              <a:ext uri="{FF2B5EF4-FFF2-40B4-BE49-F238E27FC236}">
                <a16:creationId xmlns:a16="http://schemas.microsoft.com/office/drawing/2014/main" xmlns="" id="{F5036C57-3AE7-4877-9182-760D9C1C25F4}"/>
              </a:ext>
            </a:extLst>
          </p:cNvPr>
          <p:cNvSpPr/>
          <p:nvPr/>
        </p:nvSpPr>
        <p:spPr>
          <a:xfrm rot="5400000">
            <a:off x="1055879" y="3134086"/>
            <a:ext cx="5711195" cy="1356361"/>
          </a:xfrm>
          <a:prstGeom prst="trapezoid">
            <a:avLst>
              <a:gd name="adj" fmla="val 39799"/>
            </a:avLst>
          </a:prstGeom>
          <a:gradFill flip="none" rotWithShape="1">
            <a:gsLst>
              <a:gs pos="18000">
                <a:schemeClr val="bg2">
                  <a:lumMod val="90000"/>
                </a:schemeClr>
              </a:gs>
              <a:gs pos="100000">
                <a:schemeClr val="tx2">
                  <a:lumMod val="95000"/>
                  <a:lumOff val="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xmlns="" id="{4C7645DC-D06A-46BE-AC25-EE8D0355314B}"/>
              </a:ext>
            </a:extLst>
          </p:cNvPr>
          <p:cNvSpPr/>
          <p:nvPr/>
        </p:nvSpPr>
        <p:spPr>
          <a:xfrm>
            <a:off x="566061" y="1402146"/>
            <a:ext cx="3724696" cy="1097280"/>
          </a:xfrm>
          <a:prstGeom prst="roundRect">
            <a:avLst>
              <a:gd name="adj" fmla="val 10718"/>
            </a:avLst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Competency led Capacity Building</a:t>
            </a:r>
          </a:p>
          <a:p>
            <a:pPr algn="ctr">
              <a:lnSpc>
                <a:spcPct val="100000"/>
              </a:lnSpc>
            </a:pPr>
            <a:r>
              <a:rPr lang="en-US" sz="1600" i="1" dirty="0">
                <a:solidFill>
                  <a:schemeClr val="tx1"/>
                </a:solidFill>
              </a:rPr>
              <a:t>India’s own </a:t>
            </a:r>
            <a:r>
              <a:rPr lang="en-US" sz="1600" i="1" dirty="0">
                <a:solidFill>
                  <a:srgbClr val="AA2417"/>
                </a:solidFill>
              </a:rPr>
              <a:t>Civil Service Competency Framework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727DFF9F-A731-4838-BC49-A020D061FB1F}"/>
              </a:ext>
            </a:extLst>
          </p:cNvPr>
          <p:cNvSpPr/>
          <p:nvPr/>
        </p:nvSpPr>
        <p:spPr>
          <a:xfrm>
            <a:off x="566061" y="5061521"/>
            <a:ext cx="3724696" cy="1097280"/>
          </a:xfrm>
          <a:prstGeom prst="roundRect">
            <a:avLst>
              <a:gd name="adj" fmla="val 9784"/>
            </a:avLst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Scale of Impact</a:t>
            </a:r>
          </a:p>
          <a:p>
            <a:pPr algn="ctr">
              <a:lnSpc>
                <a:spcPct val="100000"/>
              </a:lnSpc>
            </a:pPr>
            <a:r>
              <a:rPr lang="en-US" sz="1600" i="1" dirty="0">
                <a:solidFill>
                  <a:srgbClr val="AA2417"/>
                </a:solidFill>
              </a:rPr>
              <a:t>A Global Exemplar - </a:t>
            </a:r>
            <a:r>
              <a:rPr lang="en-US" sz="1600" i="1" dirty="0">
                <a:solidFill>
                  <a:schemeClr val="tx1"/>
                </a:solidFill>
              </a:rPr>
              <a:t>~30 Lac users in year 1 &amp; ~2 Cr in long run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E58FF3E9-E02B-4F16-929B-F5A7F9433A86}"/>
              </a:ext>
            </a:extLst>
          </p:cNvPr>
          <p:cNvSpPr/>
          <p:nvPr/>
        </p:nvSpPr>
        <p:spPr>
          <a:xfrm>
            <a:off x="566061" y="2621938"/>
            <a:ext cx="3724696" cy="1097280"/>
          </a:xfrm>
          <a:prstGeom prst="roundRect">
            <a:avLst>
              <a:gd name="adj" fmla="val 10718"/>
            </a:avLst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Shared understanding of </a:t>
            </a:r>
            <a:r>
              <a:rPr lang="en-US" sz="1600" b="1" dirty="0">
                <a:solidFill>
                  <a:schemeClr val="tx1"/>
                </a:solidFill>
              </a:rPr>
              <a:t>India’s developmental aspirations, National Programmes &amp; Priorities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xmlns="" id="{B7391E37-E265-4194-943A-9BF9CF5A4D67}"/>
              </a:ext>
            </a:extLst>
          </p:cNvPr>
          <p:cNvSpPr/>
          <p:nvPr/>
        </p:nvSpPr>
        <p:spPr>
          <a:xfrm>
            <a:off x="566061" y="3841730"/>
            <a:ext cx="3724696" cy="1097280"/>
          </a:xfrm>
          <a:prstGeom prst="roundRect">
            <a:avLst>
              <a:gd name="adj" fmla="val 10718"/>
            </a:avLst>
          </a:prstGeom>
          <a:solidFill>
            <a:srgbClr val="FFECB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Accountability &amp; Transparency</a:t>
            </a:r>
          </a:p>
          <a:p>
            <a:pPr algn="ctr"/>
            <a:r>
              <a:rPr lang="en-US" sz="1600" i="1" dirty="0">
                <a:solidFill>
                  <a:schemeClr val="tx1"/>
                </a:solidFill>
              </a:rPr>
              <a:t>through </a:t>
            </a:r>
            <a:r>
              <a:rPr lang="en-US" sz="1600" i="1" dirty="0">
                <a:solidFill>
                  <a:srgbClr val="AA2417"/>
                </a:solidFill>
              </a:rPr>
              <a:t>Objective Evaluations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84523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695186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8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/>
            <a:r>
              <a:rPr lang="en-US" sz="2400" dirty="0"/>
              <a:t>Mission Karmayogi – Key Programme Components</a:t>
            </a:r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FCF077CC-5808-4545-B730-32E0B53884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52044" y="3349348"/>
            <a:ext cx="93319" cy="308697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  <a:effectLst/>
        </p:spPr>
        <p:txBody>
          <a:bodyPr wrap="square" lIns="46176" tIns="46176" rIns="46176" bIns="46176" anchor="ctr"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2" name="Line 20">
            <a:extLst>
              <a:ext uri="{FF2B5EF4-FFF2-40B4-BE49-F238E27FC236}">
                <a16:creationId xmlns:a16="http://schemas.microsoft.com/office/drawing/2014/main" xmlns="" id="{88E880C4-BC3C-4C38-B67B-0BCA86D6866A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>
            <a:off x="6096997" y="1230718"/>
            <a:ext cx="0" cy="4606552"/>
          </a:xfrm>
          <a:prstGeom prst="line">
            <a:avLst/>
          </a:prstGeom>
          <a:noFill/>
          <a:ln w="12700">
            <a:solidFill>
              <a:srgbClr val="7D7D7D"/>
            </a:solidFill>
            <a:round/>
            <a:headEnd/>
            <a:tailEnd/>
          </a:ln>
          <a:effectLst/>
        </p:spPr>
        <p:txBody>
          <a:bodyPr wrap="square" lIns="46176" tIns="46176" rIns="46176" bIns="46176"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167C28D6-2FED-4175-840B-5556363D3640}"/>
              </a:ext>
            </a:extLst>
          </p:cNvPr>
          <p:cNvGrpSpPr>
            <a:grpSpLocks noChangeAspect="1"/>
          </p:cNvGrpSpPr>
          <p:nvPr/>
        </p:nvGrpSpPr>
        <p:grpSpPr>
          <a:xfrm>
            <a:off x="462226" y="2689179"/>
            <a:ext cx="11286862" cy="1724332"/>
            <a:chOff x="717891" y="3093655"/>
            <a:chExt cx="7374275" cy="1643333"/>
          </a:xfrm>
        </p:grpSpPr>
        <p:sp>
          <p:nvSpPr>
            <p:cNvPr id="34" name="Line 23">
              <a:extLst>
                <a:ext uri="{FF2B5EF4-FFF2-40B4-BE49-F238E27FC236}">
                  <a16:creationId xmlns:a16="http://schemas.microsoft.com/office/drawing/2014/main" xmlns="" id="{6B152E93-C5A1-416C-9C80-EF25DC8AD7A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405029" y="-593483"/>
              <a:ext cx="0" cy="7374275"/>
            </a:xfrm>
            <a:prstGeom prst="line">
              <a:avLst/>
            </a:prstGeom>
            <a:noFill/>
            <a:ln w="12700">
              <a:solidFill>
                <a:srgbClr val="7D7D7D"/>
              </a:solidFill>
              <a:round/>
              <a:headEnd/>
              <a:tailEnd/>
            </a:ln>
            <a:effectLst/>
          </p:spPr>
          <p:txBody>
            <a:bodyPr wrap="square" lIns="46176" tIns="46176" rIns="46176" bIns="46176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35" name="Line 24">
              <a:extLst>
                <a:ext uri="{FF2B5EF4-FFF2-40B4-BE49-F238E27FC236}">
                  <a16:creationId xmlns:a16="http://schemas.microsoft.com/office/drawing/2014/main" xmlns="" id="{BCA12506-38F2-48EF-B464-7C4A6653AB9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405029" y="1049850"/>
              <a:ext cx="0" cy="7374275"/>
            </a:xfrm>
            <a:prstGeom prst="line">
              <a:avLst/>
            </a:prstGeom>
            <a:noFill/>
            <a:ln w="12700">
              <a:solidFill>
                <a:srgbClr val="7D7D7D"/>
              </a:solidFill>
              <a:round/>
              <a:headEnd/>
              <a:tailEnd/>
            </a:ln>
            <a:effectLst/>
          </p:spPr>
          <p:txBody>
            <a:bodyPr wrap="square" lIns="46176" tIns="46176" rIns="46176" bIns="46176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BB643B10-7A0A-417A-947C-67FE35D7C8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4852" y="1230717"/>
            <a:ext cx="4666033" cy="135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DAB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Shift from Rule to Role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CDA2FD52-C6FA-40E4-8534-315F8D3A9C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3625" y="3075703"/>
            <a:ext cx="3880331" cy="969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rgbClr val="C00000"/>
                </a:solidFill>
                <a:latin typeface="Times New Roman"/>
              </a:rPr>
              <a:t>Credible and Autonomous Institutional Framework</a:t>
            </a:r>
            <a:endParaRPr lang="en-GB" sz="18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1A54BDB-F14F-4CB4-950D-30F1136CAF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8153" y="4507514"/>
            <a:ext cx="3993775" cy="135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B8C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Continuous performance analysis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B8C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B8C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driven goal-setting </a:t>
            </a:r>
            <a:r>
              <a:rPr lang="en-US" sz="1800" b="1" dirty="0">
                <a:solidFill>
                  <a:srgbClr val="EB8C00"/>
                </a:solidFill>
                <a:latin typeface="Times New Roman"/>
              </a:rPr>
              <a:t>and real time monitoring</a:t>
            </a:r>
            <a:endParaRPr lang="en-GB" sz="1800" b="1" dirty="0">
              <a:solidFill>
                <a:srgbClr val="EB8C00"/>
              </a:solidFill>
              <a:latin typeface="Times New Roman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135799C7-FE67-4A37-8847-548FFDFB65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83797" y="1230717"/>
            <a:ext cx="4483477" cy="135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srgbClr val="EB8C00"/>
                </a:solidFill>
                <a:latin typeface="Times New Roman"/>
              </a:rPr>
              <a:t>Digital Platform</a:t>
            </a:r>
            <a:r>
              <a:rPr lang="en-GB" sz="1800" b="1" dirty="0">
                <a:solidFill>
                  <a:prstClr val="black"/>
                </a:solidFill>
                <a:latin typeface="Times New Roman"/>
              </a:rPr>
              <a:t>, </a:t>
            </a:r>
            <a:r>
              <a:rPr lang="en-GB" sz="1800" dirty="0">
                <a:solidFill>
                  <a:prstClr val="black"/>
                </a:solidFill>
                <a:latin typeface="Times New Roman"/>
              </a:rPr>
              <a:t>made in India, offering services around </a:t>
            </a:r>
            <a:r>
              <a:rPr lang="en-GB" sz="1800" b="1" dirty="0">
                <a:solidFill>
                  <a:srgbClr val="EB8C00"/>
                </a:solidFill>
                <a:latin typeface="Times New Roman"/>
              </a:rPr>
              <a:t>Learning and Career Management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B06EC90D-6791-4421-BD3F-908404C3E4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6566" y="2761397"/>
            <a:ext cx="3820707" cy="135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dirty="0">
                <a:solidFill>
                  <a:srgbClr val="C00000"/>
                </a:solidFill>
                <a:latin typeface="Times New Roman"/>
              </a:rPr>
              <a:t>Enabling policies </a:t>
            </a:r>
            <a:r>
              <a:rPr lang="en-GB" sz="1800" dirty="0">
                <a:solidFill>
                  <a:prstClr val="black"/>
                </a:solidFill>
                <a:latin typeface="Times New Roman"/>
              </a:rPr>
              <a:t>to upgrade &amp; harmonize capacity building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F6AD663C-B15B-4A3C-AFBA-5F3E241C8F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05064" y="4461070"/>
            <a:ext cx="4062209" cy="135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Times New Roman"/>
              </a:rPr>
              <a:t>Strategic HR management to </a:t>
            </a:r>
            <a:r>
              <a:rPr lang="en-US" sz="1800" b="1" dirty="0">
                <a:solidFill>
                  <a:prstClr val="black"/>
                </a:solidFill>
                <a:latin typeface="Times New Roman"/>
              </a:rPr>
              <a:t>deliver the right competencies – Behavioral, Domain &amp; Functional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42" name="Group 34">
            <a:extLst>
              <a:ext uri="{FF2B5EF4-FFF2-40B4-BE49-F238E27FC236}">
                <a16:creationId xmlns:a16="http://schemas.microsoft.com/office/drawing/2014/main" xmlns="" id="{4497B89C-9958-40EB-A26D-5DD67109724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31167" y="1811295"/>
            <a:ext cx="3542636" cy="3475064"/>
            <a:chOff x="3550" y="1553"/>
            <a:chExt cx="1951" cy="1916"/>
          </a:xfrm>
        </p:grpSpPr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xmlns="" id="{A0AC6A4F-0D25-41D3-AA3E-56DA6042066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21" y="2033"/>
              <a:ext cx="965" cy="956"/>
            </a:xfrm>
            <a:custGeom>
              <a:avLst/>
              <a:gdLst/>
              <a:ahLst/>
              <a:cxnLst>
                <a:cxn ang="0">
                  <a:pos x="150" y="173"/>
                </a:cxn>
                <a:cxn ang="0">
                  <a:pos x="174" y="87"/>
                </a:cxn>
                <a:cxn ang="0">
                  <a:pos x="150" y="0"/>
                </a:cxn>
                <a:cxn ang="0">
                  <a:pos x="0" y="87"/>
                </a:cxn>
                <a:cxn ang="0">
                  <a:pos x="150" y="173"/>
                </a:cxn>
              </a:cxnLst>
              <a:rect l="0" t="0" r="r" b="b"/>
              <a:pathLst>
                <a:path w="174" h="173">
                  <a:moveTo>
                    <a:pt x="150" y="173"/>
                  </a:moveTo>
                  <a:cubicBezTo>
                    <a:pt x="165" y="147"/>
                    <a:pt x="174" y="117"/>
                    <a:pt x="174" y="87"/>
                  </a:cubicBezTo>
                  <a:cubicBezTo>
                    <a:pt x="174" y="56"/>
                    <a:pt x="165" y="26"/>
                    <a:pt x="150" y="0"/>
                  </a:cubicBezTo>
                  <a:lnTo>
                    <a:pt x="0" y="87"/>
                  </a:lnTo>
                  <a:lnTo>
                    <a:pt x="150" y="173"/>
                  </a:lnTo>
                  <a:close/>
                </a:path>
              </a:pathLst>
            </a:custGeom>
            <a:solidFill>
              <a:srgbClr val="BB2740"/>
            </a:solidFill>
            <a:ln w="12700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wrap="square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xmlns="" id="{CD9E3197-AE20-45DA-8AE2-B4931CB989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21" y="1553"/>
              <a:ext cx="832" cy="961"/>
            </a:xfrm>
            <a:custGeom>
              <a:avLst/>
              <a:gdLst/>
              <a:ahLst/>
              <a:cxnLst>
                <a:cxn ang="0">
                  <a:pos x="150" y="87"/>
                </a:cxn>
                <a:cxn ang="0">
                  <a:pos x="0" y="0"/>
                </a:cxn>
                <a:cxn ang="0">
                  <a:pos x="0" y="174"/>
                </a:cxn>
                <a:cxn ang="0">
                  <a:pos x="150" y="87"/>
                </a:cxn>
              </a:cxnLst>
              <a:rect l="0" t="0" r="r" b="b"/>
              <a:pathLst>
                <a:path w="150" h="174">
                  <a:moveTo>
                    <a:pt x="150" y="87"/>
                  </a:moveTo>
                  <a:cubicBezTo>
                    <a:pt x="119" y="33"/>
                    <a:pt x="62" y="0"/>
                    <a:pt x="0" y="0"/>
                  </a:cubicBezTo>
                  <a:lnTo>
                    <a:pt x="0" y="174"/>
                  </a:lnTo>
                  <a:lnTo>
                    <a:pt x="150" y="87"/>
                  </a:lnTo>
                  <a:close/>
                </a:path>
              </a:pathLst>
            </a:custGeom>
            <a:solidFill>
              <a:srgbClr val="FD8A4D"/>
            </a:solidFill>
            <a:ln w="12700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wrap="square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xmlns="" id="{45C980A9-0F9F-4CC4-9EC2-E007AEB362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44" y="2539"/>
              <a:ext cx="809" cy="928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150" y="86"/>
                </a:cxn>
                <a:cxn ang="0">
                  <a:pos x="0" y="0"/>
                </a:cxn>
                <a:cxn ang="0">
                  <a:pos x="0" y="173"/>
                </a:cxn>
              </a:cxnLst>
              <a:rect l="0" t="0" r="r" b="b"/>
              <a:pathLst>
                <a:path w="150" h="173">
                  <a:moveTo>
                    <a:pt x="0" y="173"/>
                  </a:moveTo>
                  <a:cubicBezTo>
                    <a:pt x="62" y="173"/>
                    <a:pt x="119" y="140"/>
                    <a:pt x="150" y="86"/>
                  </a:cubicBezTo>
                  <a:lnTo>
                    <a:pt x="0" y="0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accent3"/>
            </a:solidFill>
            <a:ln w="12700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wrap="square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xmlns="" id="{598C0141-0157-49AE-A574-9002A8C80D8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83" y="2514"/>
              <a:ext cx="838" cy="955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151" y="173"/>
                </a:cxn>
                <a:cxn ang="0">
                  <a:pos x="151" y="0"/>
                </a:cxn>
                <a:cxn ang="0">
                  <a:pos x="0" y="86"/>
                </a:cxn>
              </a:cxnLst>
              <a:rect l="0" t="0" r="r" b="b"/>
              <a:pathLst>
                <a:path w="151" h="173">
                  <a:moveTo>
                    <a:pt x="0" y="86"/>
                  </a:moveTo>
                  <a:cubicBezTo>
                    <a:pt x="31" y="140"/>
                    <a:pt x="88" y="173"/>
                    <a:pt x="151" y="173"/>
                  </a:cubicBezTo>
                  <a:lnTo>
                    <a:pt x="151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FD8A4D"/>
            </a:solidFill>
            <a:ln w="12700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wrap="square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7" name="Freeform 39">
              <a:extLst>
                <a:ext uri="{FF2B5EF4-FFF2-40B4-BE49-F238E27FC236}">
                  <a16:creationId xmlns:a16="http://schemas.microsoft.com/office/drawing/2014/main" xmlns="" id="{FA26DF24-A52C-4999-802E-00A3AE1E5C5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0" y="2033"/>
              <a:ext cx="971" cy="95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" y="86"/>
                </a:cxn>
                <a:cxn ang="0">
                  <a:pos x="24" y="173"/>
                </a:cxn>
                <a:cxn ang="0">
                  <a:pos x="175" y="87"/>
                </a:cxn>
                <a:cxn ang="0">
                  <a:pos x="24" y="0"/>
                </a:cxn>
              </a:cxnLst>
              <a:rect l="0" t="0" r="r" b="b"/>
              <a:pathLst>
                <a:path w="175" h="173">
                  <a:moveTo>
                    <a:pt x="24" y="0"/>
                  </a:moveTo>
                  <a:cubicBezTo>
                    <a:pt x="9" y="26"/>
                    <a:pt x="1" y="56"/>
                    <a:pt x="1" y="86"/>
                  </a:cubicBezTo>
                  <a:cubicBezTo>
                    <a:pt x="0" y="117"/>
                    <a:pt x="9" y="147"/>
                    <a:pt x="24" y="173"/>
                  </a:cubicBezTo>
                  <a:lnTo>
                    <a:pt x="175" y="8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B2740"/>
            </a:solidFill>
            <a:ln w="12700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wrap="square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3" name="Freeform 40">
              <a:extLst>
                <a:ext uri="{FF2B5EF4-FFF2-40B4-BE49-F238E27FC236}">
                  <a16:creationId xmlns:a16="http://schemas.microsoft.com/office/drawing/2014/main" xmlns="" id="{73B62298-72AE-489E-A7EE-B66DD4B3FA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83" y="1553"/>
              <a:ext cx="838" cy="961"/>
            </a:xfrm>
            <a:custGeom>
              <a:avLst/>
              <a:gdLst/>
              <a:ahLst/>
              <a:cxnLst>
                <a:cxn ang="0">
                  <a:pos x="150" y="0"/>
                </a:cxn>
                <a:cxn ang="0">
                  <a:pos x="0" y="87"/>
                </a:cxn>
                <a:cxn ang="0">
                  <a:pos x="151" y="174"/>
                </a:cxn>
                <a:cxn ang="0">
                  <a:pos x="150" y="0"/>
                </a:cxn>
              </a:cxnLst>
              <a:rect l="0" t="0" r="r" b="b"/>
              <a:pathLst>
                <a:path w="151" h="174">
                  <a:moveTo>
                    <a:pt x="150" y="0"/>
                  </a:moveTo>
                  <a:cubicBezTo>
                    <a:pt x="88" y="0"/>
                    <a:pt x="31" y="33"/>
                    <a:pt x="0" y="87"/>
                  </a:cubicBezTo>
                  <a:lnTo>
                    <a:pt x="151" y="174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015685"/>
            </a:solidFill>
            <a:ln w="12700" cmpd="sng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wrap="square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xmlns="" id="{FD3174D9-9958-4566-96B2-23477B57E96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24" y="2118"/>
              <a:ext cx="788" cy="786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lIns="0" tIns="0" rIns="0" bIns="0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0000"/>
                <a:buFontTx/>
                <a:buNone/>
                <a:tabLst/>
                <a:defRPr/>
              </a:pPr>
              <a:endPara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xmlns="" id="{4FFAF685-2F79-4B19-9DDD-9293B8C613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04" y="1839"/>
              <a:ext cx="526" cy="23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0000"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Competency Framework - FRAC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xmlns="" id="{55FEA9DF-418A-44E8-AF20-AB1053B8A4E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28" y="1801"/>
              <a:ext cx="493" cy="23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0000"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iGOT Karmayogi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xmlns="" id="{599D3FEF-ADDC-47F5-9D05-B06B2CE95FD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896" y="2274"/>
              <a:ext cx="605" cy="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0000"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Policy Framework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xmlns="" id="{6870C73E-1CFC-4FC3-AAA0-E3002C534F2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586" y="2348"/>
              <a:ext cx="516" cy="34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0000"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Institutional Structure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xmlns="" id="{1E773921-159A-4176-A81D-834583264F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04" y="2828"/>
              <a:ext cx="568" cy="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0000"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Monitoring &amp; Evaluation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xmlns="" id="{91ADB1F5-0CD4-42DC-BE2B-BDCA74B4DA4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529" y="2886"/>
              <a:ext cx="715" cy="35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="ctr">
              <a:no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bg2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90000"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HR Management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78751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6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/>
            <a:r>
              <a:rPr lang="en-US" sz="2400" dirty="0"/>
              <a:t>Mission Karmayogi – Institutional Structure</a:t>
            </a:r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5" name="Rectangle 84">
            <a:hlinkClick r:id="" action="ppaction://noaction"/>
            <a:extLst>
              <a:ext uri="{FF2B5EF4-FFF2-40B4-BE49-F238E27FC236}">
                <a16:creationId xmlns:a16="http://schemas.microsoft.com/office/drawing/2014/main" xmlns="" id="{6C0BD2F7-CAB1-49C6-8039-990A99858EAE}"/>
              </a:ext>
            </a:extLst>
          </p:cNvPr>
          <p:cNvSpPr/>
          <p:nvPr/>
        </p:nvSpPr>
        <p:spPr>
          <a:xfrm>
            <a:off x="5638048" y="1207873"/>
            <a:ext cx="6111040" cy="1005840"/>
          </a:xfrm>
          <a:prstGeom prst="rect">
            <a:avLst/>
          </a:prstGeom>
          <a:solidFill>
            <a:srgbClr val="FFECBD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lvl="0"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PM’s HR Council (PMHRC) -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</a:t>
            </a:r>
            <a:r>
              <a:rPr lang="en-US" kern="0" dirty="0">
                <a:solidFill>
                  <a:prstClr val="black"/>
                </a:solidFill>
                <a:cs typeface="Times New Roman" panose="02020603050405020304" pitchFamily="18" charset="0"/>
              </a:rPr>
              <a:t>Apex </a:t>
            </a:r>
            <a:r>
              <a:rPr lang="en-US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B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ody to provide strategic direction to capacity building reforms</a:t>
            </a:r>
          </a:p>
        </p:txBody>
      </p:sp>
      <p:sp>
        <p:nvSpPr>
          <p:cNvPr id="86" name="Rectangle 85">
            <a:hlinkClick r:id="" action="ppaction://noaction"/>
            <a:extLst>
              <a:ext uri="{FF2B5EF4-FFF2-40B4-BE49-F238E27FC236}">
                <a16:creationId xmlns:a16="http://schemas.microsoft.com/office/drawing/2014/main" xmlns="" id="{9360DCBD-13B1-43E2-81F5-9821F8F3E840}"/>
              </a:ext>
            </a:extLst>
          </p:cNvPr>
          <p:cNvSpPr/>
          <p:nvPr/>
        </p:nvSpPr>
        <p:spPr>
          <a:xfrm>
            <a:off x="5638047" y="3366824"/>
            <a:ext cx="6111040" cy="1005840"/>
          </a:xfrm>
          <a:prstGeom prst="rect">
            <a:avLst/>
          </a:prstGeom>
          <a:solidFill>
            <a:srgbClr val="FFECBD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Cabinet Secretariat Coordination Unit -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monitor progress and execution and oversee plans</a:t>
            </a:r>
          </a:p>
        </p:txBody>
      </p:sp>
      <p:sp>
        <p:nvSpPr>
          <p:cNvPr id="87" name="Rectangle 86">
            <a:hlinkClick r:id="" action="ppaction://noaction"/>
            <a:extLst>
              <a:ext uri="{FF2B5EF4-FFF2-40B4-BE49-F238E27FC236}">
                <a16:creationId xmlns:a16="http://schemas.microsoft.com/office/drawing/2014/main" xmlns="" id="{40D249D7-5714-482E-8D02-C8B086389CB4}"/>
              </a:ext>
            </a:extLst>
          </p:cNvPr>
          <p:cNvSpPr/>
          <p:nvPr/>
        </p:nvSpPr>
        <p:spPr>
          <a:xfrm>
            <a:off x="5638047" y="2296981"/>
            <a:ext cx="6111040" cy="1005840"/>
          </a:xfrm>
          <a:prstGeom prst="rect">
            <a:avLst/>
          </a:prstGeom>
          <a:solidFill>
            <a:srgbClr val="D9D9D9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Capacity Building Commission </a:t>
            </a:r>
            <a:r>
              <a:rPr lang="en-US" kern="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to harmonize training standards, create shared faculty &amp; resources &amp; supervise Central Training Institutions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9" name="Rectangle 88">
            <a:hlinkClick r:id="" action="ppaction://noaction"/>
            <a:extLst>
              <a:ext uri="{FF2B5EF4-FFF2-40B4-BE49-F238E27FC236}">
                <a16:creationId xmlns:a16="http://schemas.microsoft.com/office/drawing/2014/main" xmlns="" id="{F92F5EFB-8C08-45B6-8183-482F274A6B56}"/>
              </a:ext>
            </a:extLst>
          </p:cNvPr>
          <p:cNvSpPr/>
          <p:nvPr/>
        </p:nvSpPr>
        <p:spPr>
          <a:xfrm>
            <a:off x="5638048" y="4471908"/>
            <a:ext cx="6111040" cy="1005840"/>
          </a:xfrm>
          <a:prstGeom prst="rect">
            <a:avLst/>
          </a:prstGeom>
          <a:solidFill>
            <a:srgbClr val="D9D9D9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SPV -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to own and operate the online platform - iGOT Karmayogi and facilitate world class learning</a:t>
            </a:r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xmlns="" id="{764CC349-4852-46B6-83E3-E2C957020377}"/>
              </a:ext>
            </a:extLst>
          </p:cNvPr>
          <p:cNvSpPr/>
          <p:nvPr/>
        </p:nvSpPr>
        <p:spPr>
          <a:xfrm rot="5400000">
            <a:off x="3670359" y="3280856"/>
            <a:ext cx="3178717" cy="228783"/>
          </a:xfrm>
          <a:prstGeom prst="triangle">
            <a:avLst/>
          </a:prstGeom>
          <a:solidFill>
            <a:srgbClr val="FFFFFF">
              <a:lumMod val="75000"/>
            </a:srgbClr>
          </a:solidFill>
          <a:ln w="22225" cap="rnd" cmpd="sng" algn="ctr">
            <a:solidFill>
              <a:srgbClr val="FFFFFF">
                <a:lumMod val="75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75C5A41F-0383-4640-8BB3-04ABED91C69E}"/>
              </a:ext>
            </a:extLst>
          </p:cNvPr>
          <p:cNvGrpSpPr/>
          <p:nvPr/>
        </p:nvGrpSpPr>
        <p:grpSpPr>
          <a:xfrm>
            <a:off x="295248" y="1048953"/>
            <a:ext cx="4715822" cy="4398980"/>
            <a:chOff x="731336" y="1407649"/>
            <a:chExt cx="4384244" cy="4171934"/>
          </a:xfrm>
        </p:grpSpPr>
        <p:sp>
          <p:nvSpPr>
            <p:cNvPr id="30" name="Rectangle: Top Corners Snipped 29">
              <a:extLst>
                <a:ext uri="{FF2B5EF4-FFF2-40B4-BE49-F238E27FC236}">
                  <a16:creationId xmlns:a16="http://schemas.microsoft.com/office/drawing/2014/main" xmlns="" id="{E1850C97-766E-4E1B-8B79-2EF0F748E47A}"/>
                </a:ext>
              </a:extLst>
            </p:cNvPr>
            <p:cNvSpPr/>
            <p:nvPr/>
          </p:nvSpPr>
          <p:spPr>
            <a:xfrm>
              <a:off x="731336" y="1407649"/>
              <a:ext cx="4352390" cy="727303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rgbClr val="7ACCAB"/>
            </a:solidFill>
            <a:ln w="22225" cap="rnd" cmpd="sng" algn="ctr">
              <a:solidFill>
                <a:srgbClr val="7ACCAB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457200">
                <a:defRPr/>
              </a:pPr>
              <a:endParaRPr lang="en-US" sz="1600" kern="0" dirty="0">
                <a:solidFill>
                  <a:srgbClr val="FFFFFF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31" name="Trapezoid 30">
              <a:hlinkClick r:id="" action="ppaction://noaction"/>
              <a:extLst>
                <a:ext uri="{FF2B5EF4-FFF2-40B4-BE49-F238E27FC236}">
                  <a16:creationId xmlns:a16="http://schemas.microsoft.com/office/drawing/2014/main" xmlns="" id="{E37F0D33-D1F0-4583-9D04-73334D9C8186}"/>
                </a:ext>
              </a:extLst>
            </p:cNvPr>
            <p:cNvSpPr/>
            <p:nvPr/>
          </p:nvSpPr>
          <p:spPr>
            <a:xfrm>
              <a:off x="763190" y="4940735"/>
              <a:ext cx="4352390" cy="638848"/>
            </a:xfrm>
            <a:prstGeom prst="trapezoid">
              <a:avLst>
                <a:gd name="adj" fmla="val 27708"/>
              </a:avLst>
            </a:prstGeom>
            <a:solidFill>
              <a:srgbClr val="015685"/>
            </a:solidFill>
            <a:ln w="22225" cap="rnd" cmpd="sng" algn="ctr">
              <a:solidFill>
                <a:srgbClr val="015685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defTabSz="457200">
                <a:defRPr/>
              </a:pPr>
              <a:r>
                <a:rPr lang="en-US" sz="1600" b="1" kern="0" dirty="0">
                  <a:solidFill>
                    <a:srgbClr val="FFFFFF"/>
                  </a:solidFill>
                  <a:cs typeface="Times New Roman" panose="02020603050405020304" pitchFamily="18" charset="0"/>
                </a:rPr>
                <a:t>Mission Karmayogi - National Programme for Civil Services Capacity Building</a:t>
              </a:r>
            </a:p>
          </p:txBody>
        </p:sp>
        <p:sp>
          <p:nvSpPr>
            <p:cNvPr id="32" name="Rectangle 31">
              <a:hlinkClick r:id="" action="ppaction://noaction"/>
              <a:extLst>
                <a:ext uri="{FF2B5EF4-FFF2-40B4-BE49-F238E27FC236}">
                  <a16:creationId xmlns:a16="http://schemas.microsoft.com/office/drawing/2014/main" xmlns="" id="{2670F33B-DB5F-42F6-A59A-4DC8A2565332}"/>
                </a:ext>
              </a:extLst>
            </p:cNvPr>
            <p:cNvSpPr/>
            <p:nvPr/>
          </p:nvSpPr>
          <p:spPr>
            <a:xfrm rot="16200000">
              <a:off x="1168013" y="3142463"/>
              <a:ext cx="1705727" cy="1766105"/>
            </a:xfrm>
            <a:prstGeom prst="rect">
              <a:avLst/>
            </a:prstGeom>
            <a:solidFill>
              <a:srgbClr val="D04A02">
                <a:lumMod val="60000"/>
                <a:lumOff val="40000"/>
              </a:srgbClr>
            </a:solidFill>
            <a:ln w="22225" cap="rnd" cmpd="sng" algn="ctr">
              <a:solidFill>
                <a:srgbClr val="D04A02">
                  <a:lumMod val="60000"/>
                  <a:lumOff val="4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cs typeface="Times New Roman" panose="02020603050405020304" pitchFamily="18" charset="0"/>
                </a:rPr>
                <a:t>Capacity Building Commission</a:t>
              </a:r>
            </a:p>
          </p:txBody>
        </p:sp>
        <p:sp>
          <p:nvSpPr>
            <p:cNvPr id="33" name="Rectangle 32">
              <a:hlinkClick r:id="" action="ppaction://noaction"/>
              <a:extLst>
                <a:ext uri="{FF2B5EF4-FFF2-40B4-BE49-F238E27FC236}">
                  <a16:creationId xmlns:a16="http://schemas.microsoft.com/office/drawing/2014/main" xmlns="" id="{C42DAF7D-423A-484B-A4BF-97800A852D8F}"/>
                </a:ext>
              </a:extLst>
            </p:cNvPr>
            <p:cNvSpPr/>
            <p:nvPr/>
          </p:nvSpPr>
          <p:spPr>
            <a:xfrm>
              <a:off x="1137824" y="2211509"/>
              <a:ext cx="3559293" cy="427774"/>
            </a:xfrm>
            <a:prstGeom prst="rect">
              <a:avLst/>
            </a:prstGeom>
            <a:solidFill>
              <a:srgbClr val="DB536A">
                <a:lumMod val="75000"/>
              </a:srgbClr>
            </a:solidFill>
            <a:ln w="22225" cap="rnd" cmpd="sng" algn="ctr">
              <a:solidFill>
                <a:srgbClr val="DB536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cs typeface="Times New Roman" panose="02020603050405020304" pitchFamily="18" charset="0"/>
                </a:rPr>
                <a:t>Prime Minister’s HR Council</a:t>
              </a:r>
            </a:p>
          </p:txBody>
        </p:sp>
        <p:sp>
          <p:nvSpPr>
            <p:cNvPr id="34" name="Rectangle 33">
              <a:hlinkClick r:id="" action="ppaction://noaction"/>
              <a:extLst>
                <a:ext uri="{FF2B5EF4-FFF2-40B4-BE49-F238E27FC236}">
                  <a16:creationId xmlns:a16="http://schemas.microsoft.com/office/drawing/2014/main" xmlns="" id="{C699989D-82D6-4484-BEED-540775D8B7BC}"/>
                </a:ext>
              </a:extLst>
            </p:cNvPr>
            <p:cNvSpPr/>
            <p:nvPr/>
          </p:nvSpPr>
          <p:spPr>
            <a:xfrm>
              <a:off x="1137824" y="2694225"/>
              <a:ext cx="3559293" cy="427774"/>
            </a:xfrm>
            <a:prstGeom prst="rect">
              <a:avLst/>
            </a:prstGeom>
            <a:solidFill>
              <a:srgbClr val="DB536A">
                <a:lumMod val="75000"/>
              </a:srgbClr>
            </a:solidFill>
            <a:ln w="22225" cap="rnd" cmpd="sng" algn="ctr">
              <a:solidFill>
                <a:srgbClr val="DB536A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cs typeface="Times New Roman" panose="02020603050405020304" pitchFamily="18" charset="0"/>
                </a:rPr>
                <a:t>Cabinet Secretariat Coordination Unit</a:t>
              </a:r>
            </a:p>
          </p:txBody>
        </p:sp>
        <p:sp>
          <p:nvSpPr>
            <p:cNvPr id="35" name="Rectangle 34">
              <a:hlinkClick r:id="" action="ppaction://noaction"/>
              <a:extLst>
                <a:ext uri="{FF2B5EF4-FFF2-40B4-BE49-F238E27FC236}">
                  <a16:creationId xmlns:a16="http://schemas.microsoft.com/office/drawing/2014/main" xmlns="" id="{D102AE20-2B25-4E98-834E-DC7C05C757A1}"/>
                </a:ext>
              </a:extLst>
            </p:cNvPr>
            <p:cNvSpPr/>
            <p:nvPr/>
          </p:nvSpPr>
          <p:spPr>
            <a:xfrm>
              <a:off x="2974341" y="3168740"/>
              <a:ext cx="1722776" cy="1709639"/>
            </a:xfrm>
            <a:prstGeom prst="rect">
              <a:avLst/>
            </a:prstGeom>
            <a:solidFill>
              <a:srgbClr val="D04A02">
                <a:lumMod val="60000"/>
                <a:lumOff val="40000"/>
              </a:srgbClr>
            </a:solidFill>
            <a:ln w="22225" cap="rnd" cmpd="sng" algn="ctr">
              <a:solidFill>
                <a:srgbClr val="D04A02">
                  <a:lumMod val="60000"/>
                  <a:lumOff val="4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cs typeface="Times New Roman" panose="02020603050405020304" pitchFamily="18" charset="0"/>
                </a:rPr>
                <a:t>Special Purpose Vehicle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cs typeface="Times New Roman" panose="02020603050405020304" pitchFamily="18" charset="0"/>
                </a:rPr>
                <a:t>(100% govt. owned)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BF8C06E2-0842-4983-B973-2814B25AA6CE}"/>
                </a:ext>
              </a:extLst>
            </p:cNvPr>
            <p:cNvSpPr txBox="1"/>
            <p:nvPr/>
          </p:nvSpPr>
          <p:spPr>
            <a:xfrm>
              <a:off x="1346083" y="1407649"/>
              <a:ext cx="3115691" cy="6987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457200">
                <a:defRPr/>
              </a:pPr>
              <a:r>
                <a:rPr lang="en-US" sz="1600" b="1" kern="0" dirty="0">
                  <a:solidFill>
                    <a:srgbClr val="000000"/>
                  </a:solidFill>
                  <a:latin typeface="+mj-lt"/>
                  <a:cs typeface="Times New Roman" panose="02020603050405020304" pitchFamily="18" charset="0"/>
                </a:rPr>
                <a:t>Governance </a:t>
              </a:r>
            </a:p>
            <a:p>
              <a:pPr algn="ctr" defTabSz="457200">
                <a:defRPr/>
              </a:pPr>
              <a:r>
                <a:rPr lang="en-US" sz="1600" b="1" kern="0" dirty="0">
                  <a:solidFill>
                    <a:srgbClr val="000000"/>
                  </a:solidFill>
                  <a:latin typeface="+mj-lt"/>
                  <a:cs typeface="Times New Roman" panose="02020603050405020304" pitchFamily="18" charset="0"/>
                </a:rPr>
                <a:t>Performance</a:t>
              </a:r>
            </a:p>
            <a:p>
              <a:pPr algn="ctr" defTabSz="457200">
                <a:defRPr/>
              </a:pPr>
              <a:r>
                <a:rPr lang="en-US" sz="1600" b="1" kern="0" dirty="0">
                  <a:solidFill>
                    <a:srgbClr val="000000"/>
                  </a:solidFill>
                  <a:latin typeface="+mj-lt"/>
                  <a:cs typeface="Times New Roman" panose="02020603050405020304" pitchFamily="18" charset="0"/>
                </a:rPr>
                <a:t>Accountability</a:t>
              </a:r>
              <a:endParaRPr lang="en-US" sz="16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Rectangle: Rounded Corners 18">
            <a:hlinkClick r:id="" action="ppaction://noaction"/>
            <a:extLst>
              <a:ext uri="{FF2B5EF4-FFF2-40B4-BE49-F238E27FC236}">
                <a16:creationId xmlns:a16="http://schemas.microsoft.com/office/drawing/2014/main" xmlns="" id="{ABA1FC8A-2B67-4878-867D-B57458A79B07}"/>
              </a:ext>
            </a:extLst>
          </p:cNvPr>
          <p:cNvSpPr/>
          <p:nvPr/>
        </p:nvSpPr>
        <p:spPr>
          <a:xfrm>
            <a:off x="329511" y="5646421"/>
            <a:ext cx="11419576" cy="914399"/>
          </a:xfrm>
          <a:prstGeom prst="roundRect">
            <a:avLst>
              <a:gd name="adj" fmla="val 8334"/>
            </a:avLst>
          </a:prstGeom>
          <a:solidFill>
            <a:srgbClr val="FFE1C5"/>
          </a:solidFill>
          <a:ln w="6350" cap="flat" cmpd="sng" algn="ctr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Outlay of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Rs 510 Cr. Over 5 years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Annual Subscription @ Rs 431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per civil servant charged by SPV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0DFAFB8-C496-4A29-8CAD-B3B86A095DA6}"/>
              </a:ext>
            </a:extLst>
          </p:cNvPr>
          <p:cNvSpPr/>
          <p:nvPr/>
        </p:nvSpPr>
        <p:spPr>
          <a:xfrm>
            <a:off x="12344400" y="0"/>
            <a:ext cx="469900" cy="469900"/>
          </a:xfrm>
          <a:prstGeom prst="rect">
            <a:avLst/>
          </a:prstGeom>
          <a:solidFill>
            <a:srgbClr val="E7E6E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822A36A-AA1F-445A-834C-E12752C4A6CB}"/>
              </a:ext>
            </a:extLst>
          </p:cNvPr>
          <p:cNvSpPr/>
          <p:nvPr/>
        </p:nvSpPr>
        <p:spPr>
          <a:xfrm>
            <a:off x="12344400" y="649557"/>
            <a:ext cx="469900" cy="469900"/>
          </a:xfrm>
          <a:prstGeom prst="rect">
            <a:avLst/>
          </a:prstGeom>
          <a:solidFill>
            <a:srgbClr val="AFABA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46A0BBD-ADA2-4B34-B49A-FE418FD32FD1}"/>
              </a:ext>
            </a:extLst>
          </p:cNvPr>
          <p:cNvSpPr/>
          <p:nvPr/>
        </p:nvSpPr>
        <p:spPr>
          <a:xfrm>
            <a:off x="12344400" y="1299114"/>
            <a:ext cx="469900" cy="469900"/>
          </a:xfrm>
          <a:prstGeom prst="rect">
            <a:avLst/>
          </a:prstGeom>
          <a:solidFill>
            <a:srgbClr val="76717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FB21DCD-ED48-4376-92F8-9A939462677B}"/>
              </a:ext>
            </a:extLst>
          </p:cNvPr>
          <p:cNvSpPr/>
          <p:nvPr/>
        </p:nvSpPr>
        <p:spPr>
          <a:xfrm>
            <a:off x="12966699" y="0"/>
            <a:ext cx="469900" cy="469900"/>
          </a:xfrm>
          <a:prstGeom prst="rect">
            <a:avLst/>
          </a:prstGeom>
          <a:solidFill>
            <a:srgbClr val="E878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46D854D0-8D61-4CB1-B6AB-F2040692995E}"/>
              </a:ext>
            </a:extLst>
          </p:cNvPr>
          <p:cNvSpPr/>
          <p:nvPr/>
        </p:nvSpPr>
        <p:spPr>
          <a:xfrm>
            <a:off x="12966699" y="649557"/>
            <a:ext cx="469900" cy="469900"/>
          </a:xfrm>
          <a:prstGeom prst="rect">
            <a:avLst/>
          </a:prstGeom>
          <a:solidFill>
            <a:srgbClr val="E2583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3A21C45-81DD-404D-978F-962E968EFF85}"/>
              </a:ext>
            </a:extLst>
          </p:cNvPr>
          <p:cNvSpPr/>
          <p:nvPr/>
        </p:nvSpPr>
        <p:spPr>
          <a:xfrm>
            <a:off x="12966699" y="1299114"/>
            <a:ext cx="469900" cy="469900"/>
          </a:xfrm>
          <a:prstGeom prst="rect">
            <a:avLst/>
          </a:prstGeom>
          <a:solidFill>
            <a:srgbClr val="D63E2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0D6D47D-2D38-4DD1-AEA3-033A12CB542A}"/>
              </a:ext>
            </a:extLst>
          </p:cNvPr>
          <p:cNvSpPr/>
          <p:nvPr/>
        </p:nvSpPr>
        <p:spPr>
          <a:xfrm>
            <a:off x="13588998" y="0"/>
            <a:ext cx="469900" cy="469900"/>
          </a:xfrm>
          <a:prstGeom prst="rect">
            <a:avLst/>
          </a:prstGeom>
          <a:solidFill>
            <a:srgbClr val="8EDCD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5C4D0107-544D-4E38-A6BC-422C5FA3D162}"/>
              </a:ext>
            </a:extLst>
          </p:cNvPr>
          <p:cNvSpPr/>
          <p:nvPr/>
        </p:nvSpPr>
        <p:spPr>
          <a:xfrm>
            <a:off x="13588998" y="649557"/>
            <a:ext cx="469900" cy="469900"/>
          </a:xfrm>
          <a:prstGeom prst="rect">
            <a:avLst/>
          </a:prstGeom>
          <a:solidFill>
            <a:srgbClr val="78D2D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9D989B98-21D3-48F7-96B7-AA79BC261169}"/>
              </a:ext>
            </a:extLst>
          </p:cNvPr>
          <p:cNvSpPr/>
          <p:nvPr/>
        </p:nvSpPr>
        <p:spPr>
          <a:xfrm>
            <a:off x="13588998" y="1299114"/>
            <a:ext cx="469900" cy="469900"/>
          </a:xfrm>
          <a:prstGeom prst="rect">
            <a:avLst/>
          </a:prstGeom>
          <a:solidFill>
            <a:srgbClr val="4CC7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EBC70176-3DCB-48EF-88E6-B9713BAAEB09}"/>
              </a:ext>
            </a:extLst>
          </p:cNvPr>
          <p:cNvSpPr/>
          <p:nvPr/>
        </p:nvSpPr>
        <p:spPr>
          <a:xfrm>
            <a:off x="14211297" y="0"/>
            <a:ext cx="469900" cy="469900"/>
          </a:xfrm>
          <a:prstGeom prst="rect">
            <a:avLst/>
          </a:prstGeom>
          <a:solidFill>
            <a:srgbClr val="55535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2584CF33-026F-4A16-90D6-BAAF2E48809C}"/>
              </a:ext>
            </a:extLst>
          </p:cNvPr>
          <p:cNvSpPr/>
          <p:nvPr/>
        </p:nvSpPr>
        <p:spPr>
          <a:xfrm>
            <a:off x="14211297" y="649557"/>
            <a:ext cx="469900" cy="469900"/>
          </a:xfrm>
          <a:prstGeom prst="rect">
            <a:avLst/>
          </a:prstGeom>
          <a:solidFill>
            <a:srgbClr val="3B393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2383E7EF-D38C-44AA-BCB6-476B77E3066A}"/>
              </a:ext>
            </a:extLst>
          </p:cNvPr>
          <p:cNvSpPr/>
          <p:nvPr/>
        </p:nvSpPr>
        <p:spPr>
          <a:xfrm>
            <a:off x="14211297" y="1299114"/>
            <a:ext cx="469900" cy="469900"/>
          </a:xfrm>
          <a:prstGeom prst="rect">
            <a:avLst/>
          </a:prstGeom>
          <a:solidFill>
            <a:srgbClr val="25232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CA613472-776D-47CB-8B7C-8B88853BFE01}"/>
              </a:ext>
            </a:extLst>
          </p:cNvPr>
          <p:cNvSpPr/>
          <p:nvPr/>
        </p:nvSpPr>
        <p:spPr>
          <a:xfrm>
            <a:off x="13232493" y="4488683"/>
            <a:ext cx="667657" cy="667657"/>
          </a:xfrm>
          <a:prstGeom prst="rect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853C592B-22B6-4E63-B7FC-56F029B0CE6A}"/>
              </a:ext>
            </a:extLst>
          </p:cNvPr>
          <p:cNvSpPr/>
          <p:nvPr/>
        </p:nvSpPr>
        <p:spPr>
          <a:xfrm>
            <a:off x="13232493" y="2083984"/>
            <a:ext cx="667657" cy="667657"/>
          </a:xfrm>
          <a:prstGeom prst="rect">
            <a:avLst/>
          </a:prstGeom>
          <a:solidFill>
            <a:srgbClr val="01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D955BBE9-9B05-4F01-8527-7C9EBB7A0E7C}"/>
              </a:ext>
            </a:extLst>
          </p:cNvPr>
          <p:cNvSpPr/>
          <p:nvPr/>
        </p:nvSpPr>
        <p:spPr>
          <a:xfrm>
            <a:off x="13232493" y="2882269"/>
            <a:ext cx="667657" cy="667657"/>
          </a:xfrm>
          <a:prstGeom prst="rect">
            <a:avLst/>
          </a:prstGeom>
          <a:solidFill>
            <a:srgbClr val="46B6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1B03CD7A-E5F7-4EB3-8222-126732B85D6C}"/>
              </a:ext>
            </a:extLst>
          </p:cNvPr>
          <p:cNvSpPr/>
          <p:nvPr/>
        </p:nvSpPr>
        <p:spPr>
          <a:xfrm>
            <a:off x="12446277" y="4615683"/>
            <a:ext cx="667657" cy="667657"/>
          </a:xfrm>
          <a:prstGeom prst="rect">
            <a:avLst/>
          </a:prstGeom>
          <a:solidFill>
            <a:srgbClr val="7C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9101ADC4-BD3F-4AF9-B8B7-DAA45961564B}"/>
              </a:ext>
            </a:extLst>
          </p:cNvPr>
          <p:cNvSpPr/>
          <p:nvPr/>
        </p:nvSpPr>
        <p:spPr>
          <a:xfrm>
            <a:off x="12446277" y="2083984"/>
            <a:ext cx="667657" cy="667657"/>
          </a:xfrm>
          <a:prstGeom prst="rect">
            <a:avLst/>
          </a:prstGeom>
          <a:solidFill>
            <a:srgbClr val="0156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257ECC8C-A826-4CDC-8AD1-6B0AB74924D2}"/>
              </a:ext>
            </a:extLst>
          </p:cNvPr>
          <p:cNvSpPr/>
          <p:nvPr/>
        </p:nvSpPr>
        <p:spPr>
          <a:xfrm>
            <a:off x="12446277" y="3009269"/>
            <a:ext cx="667657" cy="667657"/>
          </a:xfrm>
          <a:prstGeom prst="rect">
            <a:avLst/>
          </a:prstGeom>
          <a:solidFill>
            <a:srgbClr val="389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2AF9215E-2AEE-456D-AFB8-4191FB425809}"/>
              </a:ext>
            </a:extLst>
          </p:cNvPr>
          <p:cNvSpPr/>
          <p:nvPr/>
        </p:nvSpPr>
        <p:spPr>
          <a:xfrm>
            <a:off x="14018709" y="4488683"/>
            <a:ext cx="667657" cy="6676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DF4EB686-6D37-495E-836D-49177E747406}"/>
              </a:ext>
            </a:extLst>
          </p:cNvPr>
          <p:cNvSpPr/>
          <p:nvPr/>
        </p:nvSpPr>
        <p:spPr>
          <a:xfrm>
            <a:off x="14018709" y="2083984"/>
            <a:ext cx="667657" cy="667657"/>
          </a:xfrm>
          <a:prstGeom prst="rect">
            <a:avLst/>
          </a:prstGeom>
          <a:solidFill>
            <a:srgbClr val="018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922548E5-94F1-4045-8038-F5352D00A7AC}"/>
              </a:ext>
            </a:extLst>
          </p:cNvPr>
          <p:cNvSpPr/>
          <p:nvPr/>
        </p:nvSpPr>
        <p:spPr>
          <a:xfrm>
            <a:off x="14018709" y="2882269"/>
            <a:ext cx="667657" cy="667657"/>
          </a:xfrm>
          <a:prstGeom prst="rect">
            <a:avLst/>
          </a:prstGeom>
          <a:solidFill>
            <a:srgbClr val="7AC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DC2C89A3-7315-4A06-AAC7-3ACC9F76081D}"/>
              </a:ext>
            </a:extLst>
          </p:cNvPr>
          <p:cNvSpPr/>
          <p:nvPr/>
        </p:nvSpPr>
        <p:spPr>
          <a:xfrm>
            <a:off x="13232493" y="3678903"/>
            <a:ext cx="667657" cy="667657"/>
          </a:xfrm>
          <a:prstGeom prst="rect">
            <a:avLst/>
          </a:prstGeom>
          <a:solidFill>
            <a:srgbClr val="FEA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1D7AB147-2EB1-49D7-A03A-854C0F78E35A}"/>
              </a:ext>
            </a:extLst>
          </p:cNvPr>
          <p:cNvSpPr/>
          <p:nvPr/>
        </p:nvSpPr>
        <p:spPr>
          <a:xfrm>
            <a:off x="12446276" y="3805903"/>
            <a:ext cx="667657" cy="667657"/>
          </a:xfrm>
          <a:prstGeom prst="rect">
            <a:avLst/>
          </a:prstGeom>
          <a:solidFill>
            <a:srgbClr val="FE8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B52FAE74-D359-4C00-A929-51203F01EA84}"/>
              </a:ext>
            </a:extLst>
          </p:cNvPr>
          <p:cNvSpPr/>
          <p:nvPr/>
        </p:nvSpPr>
        <p:spPr>
          <a:xfrm>
            <a:off x="14018709" y="3678903"/>
            <a:ext cx="667657" cy="667657"/>
          </a:xfrm>
          <a:prstGeom prst="rect">
            <a:avLst/>
          </a:prstGeom>
          <a:solidFill>
            <a:srgbClr val="FEB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39975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150966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2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/>
            <a:r>
              <a:rPr lang="en-US" sz="2400" dirty="0"/>
              <a:t>The Prime Minister’s HR Council is at the apex</a:t>
            </a:r>
          </a:p>
        </p:txBody>
      </p:sp>
      <p:sp>
        <p:nvSpPr>
          <p:cNvPr id="88" name="Slide Number Placeholder 2">
            <a:extLst>
              <a:ext uri="{FF2B5EF4-FFF2-40B4-BE49-F238E27FC236}">
                <a16:creationId xmlns:a16="http://schemas.microsoft.com/office/drawing/2014/main" xmlns="" id="{53F344F3-A762-455F-A76D-13492D45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D6601390-9B42-411D-9CA8-A1EA048AFEC0}"/>
              </a:ext>
            </a:extLst>
          </p:cNvPr>
          <p:cNvSpPr txBox="1"/>
          <p:nvPr/>
        </p:nvSpPr>
        <p:spPr>
          <a:xfrm>
            <a:off x="468314" y="2298700"/>
            <a:ext cx="4389120" cy="372110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015685"/>
            </a:solidFill>
          </a:ln>
        </p:spPr>
        <p:txBody>
          <a:bodyPr wrap="square" rtlCol="0" anchor="ctr">
            <a:noAutofit/>
          </a:bodyPr>
          <a:lstStyle/>
          <a:p>
            <a:pPr marL="2857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Chairperson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: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Hon’ble Prime Minister</a:t>
            </a:r>
          </a:p>
          <a:p>
            <a:pPr marL="2857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Political Leadership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: Select Union Ministers, State Chief Ministers</a:t>
            </a:r>
          </a:p>
          <a:p>
            <a:pPr marL="2857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Thought Leadership: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Eminent national and global Academicians, thought leaders, Industry leaders</a:t>
            </a:r>
          </a:p>
          <a:p>
            <a:pPr marL="2857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Civil Service Leadership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A6572553-284A-4513-B030-22298B4B3E70}"/>
              </a:ext>
            </a:extLst>
          </p:cNvPr>
          <p:cNvSpPr txBox="1"/>
          <p:nvPr/>
        </p:nvSpPr>
        <p:spPr>
          <a:xfrm>
            <a:off x="468314" y="1860657"/>
            <a:ext cx="4389120" cy="438043"/>
          </a:xfrm>
          <a:prstGeom prst="snip2SameRect">
            <a:avLst/>
          </a:prstGeom>
          <a:solidFill>
            <a:srgbClr val="015685"/>
          </a:solidFill>
          <a:ln>
            <a:solidFill>
              <a:srgbClr val="015685"/>
            </a:solidFill>
          </a:ln>
        </p:spPr>
        <p:txBody>
          <a:bodyPr wrap="square" rtlCol="0" anchor="ctr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Times New Roman" panose="02020603050405020304" pitchFamily="18" charset="0"/>
              </a:rPr>
              <a:t>Structure of the PM’s HR Council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xmlns="" id="{55FC0CE2-4A6C-41C9-B9F3-976DCD574400}"/>
              </a:ext>
            </a:extLst>
          </p:cNvPr>
          <p:cNvGrpSpPr/>
          <p:nvPr/>
        </p:nvGrpSpPr>
        <p:grpSpPr>
          <a:xfrm>
            <a:off x="2434274" y="1455840"/>
            <a:ext cx="457200" cy="457200"/>
            <a:chOff x="7151872" y="3032119"/>
            <a:chExt cx="612775" cy="612775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xmlns="" id="{C717729D-8B17-4517-BCC1-A6933982F11E}"/>
                </a:ext>
              </a:extLst>
            </p:cNvPr>
            <p:cNvSpPr/>
            <p:nvPr/>
          </p:nvSpPr>
          <p:spPr bwMode="ltGray">
            <a:xfrm>
              <a:off x="7151872" y="3032119"/>
              <a:ext cx="612775" cy="612775"/>
            </a:xfrm>
            <a:prstGeom prst="ellipse">
              <a:avLst/>
            </a:prstGeom>
            <a:solidFill>
              <a:schemeClr val="tx1"/>
            </a:solidFill>
            <a:ln w="190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endParaRPr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xmlns="" id="{A87EB92B-C6B0-41C7-A969-A217463E13A5}"/>
                </a:ext>
              </a:extLst>
            </p:cNvPr>
            <p:cNvGrpSpPr/>
            <p:nvPr/>
          </p:nvGrpSpPr>
          <p:grpSpPr>
            <a:xfrm>
              <a:off x="7270896" y="3133470"/>
              <a:ext cx="397677" cy="355530"/>
              <a:chOff x="2061332" y="3048000"/>
              <a:chExt cx="451736" cy="403860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xmlns="" id="{2901837B-8EE5-44ED-8E4E-8A9C7113F9B9}"/>
                  </a:ext>
                </a:extLst>
              </p:cNvPr>
              <p:cNvSpPr/>
              <p:nvPr/>
            </p:nvSpPr>
            <p:spPr bwMode="ltGray">
              <a:xfrm>
                <a:off x="2222400" y="3048000"/>
                <a:ext cx="129600" cy="8981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xmlns="" id="{B7531853-A086-48D3-8C40-0E593A827ADA}"/>
                  </a:ext>
                </a:extLst>
              </p:cNvPr>
              <p:cNvSpPr/>
              <p:nvPr/>
            </p:nvSpPr>
            <p:spPr bwMode="ltGray">
              <a:xfrm>
                <a:off x="2222713" y="3205024"/>
                <a:ext cx="128974" cy="8981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id="{5FECAD78-13A4-4918-97AE-B9C2F9B81EB8}"/>
                  </a:ext>
                </a:extLst>
              </p:cNvPr>
              <p:cNvSpPr/>
              <p:nvPr/>
            </p:nvSpPr>
            <p:spPr bwMode="ltGray">
              <a:xfrm>
                <a:off x="2061332" y="3205024"/>
                <a:ext cx="128974" cy="8981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xmlns="" id="{EB4D023E-82BB-4A3D-9849-CC7EE480B866}"/>
                  </a:ext>
                </a:extLst>
              </p:cNvPr>
              <p:cNvSpPr/>
              <p:nvPr/>
            </p:nvSpPr>
            <p:spPr bwMode="ltGray">
              <a:xfrm>
                <a:off x="2384094" y="3205024"/>
                <a:ext cx="128974" cy="8981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xmlns="" id="{31192058-5D2A-4F0F-92FF-B259B7F9E862}"/>
                  </a:ext>
                </a:extLst>
              </p:cNvPr>
              <p:cNvSpPr/>
              <p:nvPr/>
            </p:nvSpPr>
            <p:spPr bwMode="ltGray">
              <a:xfrm>
                <a:off x="2061332" y="3362048"/>
                <a:ext cx="128974" cy="8981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xmlns="" id="{965ADD84-9EED-4329-B156-16AFB8C19C32}"/>
                  </a:ext>
                </a:extLst>
              </p:cNvPr>
              <p:cNvSpPr/>
              <p:nvPr/>
            </p:nvSpPr>
            <p:spPr bwMode="ltGray">
              <a:xfrm>
                <a:off x="2222713" y="3362048"/>
                <a:ext cx="128974" cy="8981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xmlns="" id="{02FA487E-B648-4FD3-88C0-9C61CBEE93E4}"/>
                  </a:ext>
                </a:extLst>
              </p:cNvPr>
              <p:cNvSpPr/>
              <p:nvPr/>
            </p:nvSpPr>
            <p:spPr bwMode="ltGray">
              <a:xfrm>
                <a:off x="2384094" y="3362048"/>
                <a:ext cx="128974" cy="89812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+mn-cs"/>
                </a:endParaRPr>
              </a:p>
            </p:txBody>
          </p:sp>
          <p:cxnSp>
            <p:nvCxnSpPr>
              <p:cNvPr id="90" name="Elbow Connector 434">
                <a:extLst>
                  <a:ext uri="{FF2B5EF4-FFF2-40B4-BE49-F238E27FC236}">
                    <a16:creationId xmlns:a16="http://schemas.microsoft.com/office/drawing/2014/main" xmlns="" id="{003FEFDF-4605-4B82-90FA-49957848B045}"/>
                  </a:ext>
                </a:extLst>
              </p:cNvPr>
              <p:cNvCxnSpPr>
                <a:stCxn id="82" idx="2"/>
                <a:endCxn id="84" idx="0"/>
              </p:cNvCxnSpPr>
              <p:nvPr/>
            </p:nvCxnSpPr>
            <p:spPr>
              <a:xfrm rot="5400000">
                <a:off x="2172904" y="3090728"/>
                <a:ext cx="67212" cy="161381"/>
              </a:xfrm>
              <a:prstGeom prst="bentConnector3">
                <a:avLst>
                  <a:gd name="adj1" fmla="val 50000"/>
                </a:avLst>
              </a:prstGeom>
              <a:noFill/>
              <a:ln w="3175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1" name="Elbow Connector 440">
                <a:extLst>
                  <a:ext uri="{FF2B5EF4-FFF2-40B4-BE49-F238E27FC236}">
                    <a16:creationId xmlns:a16="http://schemas.microsoft.com/office/drawing/2014/main" xmlns="" id="{A538AA4C-20FA-4CF0-AF8A-E0B84B0EC775}"/>
                  </a:ext>
                </a:extLst>
              </p:cNvPr>
              <p:cNvCxnSpPr>
                <a:stCxn id="82" idx="2"/>
                <a:endCxn id="85" idx="0"/>
              </p:cNvCxnSpPr>
              <p:nvPr/>
            </p:nvCxnSpPr>
            <p:spPr>
              <a:xfrm rot="16200000" flipH="1">
                <a:off x="2334284" y="3090727"/>
                <a:ext cx="67212" cy="161381"/>
              </a:xfrm>
              <a:prstGeom prst="bentConnector3">
                <a:avLst>
                  <a:gd name="adj1" fmla="val 50000"/>
                </a:avLst>
              </a:prstGeom>
              <a:noFill/>
              <a:ln w="3175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2" name="Elbow Connector 142">
                <a:extLst>
                  <a:ext uri="{FF2B5EF4-FFF2-40B4-BE49-F238E27FC236}">
                    <a16:creationId xmlns:a16="http://schemas.microsoft.com/office/drawing/2014/main" xmlns="" id="{B187F1A2-5804-4D50-AB0C-046F5F369A19}"/>
                  </a:ext>
                </a:extLst>
              </p:cNvPr>
              <p:cNvCxnSpPr>
                <a:stCxn id="85" idx="2"/>
                <a:endCxn id="89" idx="0"/>
              </p:cNvCxnSpPr>
              <p:nvPr/>
            </p:nvCxnSpPr>
            <p:spPr>
              <a:xfrm>
                <a:off x="2448581" y="3294836"/>
                <a:ext cx="0" cy="67212"/>
              </a:xfrm>
              <a:prstGeom prst="straightConnector1">
                <a:avLst/>
              </a:prstGeom>
              <a:noFill/>
              <a:ln w="3175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3" name="Elbow Connector 142">
                <a:extLst>
                  <a:ext uri="{FF2B5EF4-FFF2-40B4-BE49-F238E27FC236}">
                    <a16:creationId xmlns:a16="http://schemas.microsoft.com/office/drawing/2014/main" xmlns="" id="{B2008F7F-D75B-4BCE-ACEF-8213F2B06DA4}"/>
                  </a:ext>
                </a:extLst>
              </p:cNvPr>
              <p:cNvCxnSpPr>
                <a:stCxn id="83" idx="2"/>
                <a:endCxn id="87" idx="0"/>
              </p:cNvCxnSpPr>
              <p:nvPr/>
            </p:nvCxnSpPr>
            <p:spPr>
              <a:xfrm>
                <a:off x="2287200" y="3294836"/>
                <a:ext cx="0" cy="67212"/>
              </a:xfrm>
              <a:prstGeom prst="straightConnector1">
                <a:avLst/>
              </a:prstGeom>
              <a:noFill/>
              <a:ln w="3175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4" name="Elbow Connector 142">
                <a:extLst>
                  <a:ext uri="{FF2B5EF4-FFF2-40B4-BE49-F238E27FC236}">
                    <a16:creationId xmlns:a16="http://schemas.microsoft.com/office/drawing/2014/main" xmlns="" id="{6105F639-BA3B-4C08-B119-151DECA27988}"/>
                  </a:ext>
                </a:extLst>
              </p:cNvPr>
              <p:cNvCxnSpPr>
                <a:stCxn id="84" idx="2"/>
                <a:endCxn id="86" idx="0"/>
              </p:cNvCxnSpPr>
              <p:nvPr/>
            </p:nvCxnSpPr>
            <p:spPr>
              <a:xfrm>
                <a:off x="2125819" y="3294836"/>
                <a:ext cx="0" cy="67212"/>
              </a:xfrm>
              <a:prstGeom prst="straightConnector1">
                <a:avLst/>
              </a:prstGeom>
              <a:noFill/>
              <a:ln w="3175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7BC37F1B-0263-42B5-A1B5-1C919B59D964}"/>
              </a:ext>
            </a:extLst>
          </p:cNvPr>
          <p:cNvSpPr txBox="1"/>
          <p:nvPr/>
        </p:nvSpPr>
        <p:spPr>
          <a:xfrm>
            <a:off x="7415213" y="2267480"/>
            <a:ext cx="4389120" cy="375232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FD8A4D"/>
            </a:solidFill>
          </a:ln>
        </p:spPr>
        <p:txBody>
          <a:bodyPr wrap="square" rtlCol="0" anchor="ctr">
            <a:no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Apex body driving &amp; providing strategic direction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to the Programme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Approves &amp; Monitors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Civil Service Capacity Building plan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Reviews reports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submitted by Capacity Building Commission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A72B839B-B65C-41E5-A627-CF0BCCF5E566}"/>
              </a:ext>
            </a:extLst>
          </p:cNvPr>
          <p:cNvSpPr txBox="1"/>
          <p:nvPr/>
        </p:nvSpPr>
        <p:spPr>
          <a:xfrm>
            <a:off x="7415213" y="1829437"/>
            <a:ext cx="4389120" cy="438043"/>
          </a:xfrm>
          <a:prstGeom prst="snip2SameRect">
            <a:avLst/>
          </a:prstGeom>
          <a:solidFill>
            <a:srgbClr val="FD8A4D"/>
          </a:solidFill>
          <a:ln>
            <a:solidFill>
              <a:srgbClr val="FD8A4D"/>
            </a:solidFill>
          </a:ln>
        </p:spPr>
        <p:txBody>
          <a:bodyPr wrap="square" rtlCol="0" anchor="ctr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Times New Roman" panose="02020603050405020304" pitchFamily="18" charset="0"/>
              </a:rPr>
              <a:t>Mandate/ Charter of the HR Council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xmlns="" id="{08605EDE-2CE1-49D3-9A39-7B6B60B5A877}"/>
              </a:ext>
            </a:extLst>
          </p:cNvPr>
          <p:cNvGrpSpPr/>
          <p:nvPr/>
        </p:nvGrpSpPr>
        <p:grpSpPr>
          <a:xfrm>
            <a:off x="9381173" y="1455840"/>
            <a:ext cx="457200" cy="457200"/>
            <a:chOff x="7573215" y="4690710"/>
            <a:chExt cx="612000" cy="612000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xmlns="" id="{6F2E6F67-3A2C-4493-8C97-986B570681C7}"/>
                </a:ext>
              </a:extLst>
            </p:cNvPr>
            <p:cNvSpPr/>
            <p:nvPr/>
          </p:nvSpPr>
          <p:spPr bwMode="ltGray">
            <a:xfrm>
              <a:off x="7573215" y="4690710"/>
              <a:ext cx="612000" cy="612000"/>
            </a:xfrm>
            <a:prstGeom prst="ellipse">
              <a:avLst/>
            </a:prstGeom>
            <a:solidFill>
              <a:schemeClr val="tx1"/>
            </a:solidFill>
            <a:ln w="31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endParaRPr>
            </a:p>
          </p:txBody>
        </p:sp>
        <p:sp>
          <p:nvSpPr>
            <p:cNvPr id="100" name="Freeform 4930">
              <a:extLst>
                <a:ext uri="{FF2B5EF4-FFF2-40B4-BE49-F238E27FC236}">
                  <a16:creationId xmlns:a16="http://schemas.microsoft.com/office/drawing/2014/main" xmlns="" id="{61500155-5948-41A8-ADAD-30CA030FAC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95066" y="4776466"/>
              <a:ext cx="368299" cy="465220"/>
            </a:xfrm>
            <a:custGeom>
              <a:avLst/>
              <a:gdLst>
                <a:gd name="T0" fmla="*/ 302 w 304"/>
                <a:gd name="T1" fmla="*/ 270 h 384"/>
                <a:gd name="T2" fmla="*/ 284 w 304"/>
                <a:gd name="T3" fmla="*/ 322 h 384"/>
                <a:gd name="T4" fmla="*/ 254 w 304"/>
                <a:gd name="T5" fmla="*/ 354 h 384"/>
                <a:gd name="T6" fmla="*/ 204 w 304"/>
                <a:gd name="T7" fmla="*/ 380 h 384"/>
                <a:gd name="T8" fmla="*/ 162 w 304"/>
                <a:gd name="T9" fmla="*/ 384 h 384"/>
                <a:gd name="T10" fmla="*/ 170 w 304"/>
                <a:gd name="T11" fmla="*/ 330 h 384"/>
                <a:gd name="T12" fmla="*/ 202 w 304"/>
                <a:gd name="T13" fmla="*/ 282 h 384"/>
                <a:gd name="T14" fmla="*/ 236 w 304"/>
                <a:gd name="T15" fmla="*/ 256 h 384"/>
                <a:gd name="T16" fmla="*/ 290 w 304"/>
                <a:gd name="T17" fmla="*/ 242 h 384"/>
                <a:gd name="T18" fmla="*/ 0 w 304"/>
                <a:gd name="T19" fmla="*/ 242 h 384"/>
                <a:gd name="T20" fmla="*/ 8 w 304"/>
                <a:gd name="T21" fmla="*/ 298 h 384"/>
                <a:gd name="T22" fmla="*/ 38 w 304"/>
                <a:gd name="T23" fmla="*/ 346 h 384"/>
                <a:gd name="T24" fmla="*/ 74 w 304"/>
                <a:gd name="T25" fmla="*/ 370 h 384"/>
                <a:gd name="T26" fmla="*/ 128 w 304"/>
                <a:gd name="T27" fmla="*/ 384 h 384"/>
                <a:gd name="T28" fmla="*/ 140 w 304"/>
                <a:gd name="T29" fmla="*/ 356 h 384"/>
                <a:gd name="T30" fmla="*/ 122 w 304"/>
                <a:gd name="T31" fmla="*/ 304 h 384"/>
                <a:gd name="T32" fmla="*/ 92 w 304"/>
                <a:gd name="T33" fmla="*/ 272 h 384"/>
                <a:gd name="T34" fmla="*/ 42 w 304"/>
                <a:gd name="T35" fmla="*/ 246 h 384"/>
                <a:gd name="T36" fmla="*/ 0 w 304"/>
                <a:gd name="T37" fmla="*/ 242 h 384"/>
                <a:gd name="T38" fmla="*/ 138 w 304"/>
                <a:gd name="T39" fmla="*/ 68 h 384"/>
                <a:gd name="T40" fmla="*/ 160 w 304"/>
                <a:gd name="T41" fmla="*/ 78 h 384"/>
                <a:gd name="T42" fmla="*/ 172 w 304"/>
                <a:gd name="T43" fmla="*/ 44 h 384"/>
                <a:gd name="T44" fmla="*/ 152 w 304"/>
                <a:gd name="T45" fmla="*/ 0 h 384"/>
                <a:gd name="T46" fmla="*/ 134 w 304"/>
                <a:gd name="T47" fmla="*/ 30 h 384"/>
                <a:gd name="T48" fmla="*/ 182 w 304"/>
                <a:gd name="T49" fmla="*/ 94 h 384"/>
                <a:gd name="T50" fmla="*/ 162 w 304"/>
                <a:gd name="T51" fmla="*/ 146 h 384"/>
                <a:gd name="T52" fmla="*/ 202 w 304"/>
                <a:gd name="T53" fmla="*/ 136 h 384"/>
                <a:gd name="T54" fmla="*/ 230 w 304"/>
                <a:gd name="T55" fmla="*/ 102 h 384"/>
                <a:gd name="T56" fmla="*/ 220 w 304"/>
                <a:gd name="T57" fmla="*/ 76 h 384"/>
                <a:gd name="T58" fmla="*/ 182 w 304"/>
                <a:gd name="T59" fmla="*/ 94 h 384"/>
                <a:gd name="T60" fmla="*/ 74 w 304"/>
                <a:gd name="T61" fmla="*/ 102 h 384"/>
                <a:gd name="T62" fmla="*/ 102 w 304"/>
                <a:gd name="T63" fmla="*/ 136 h 384"/>
                <a:gd name="T64" fmla="*/ 142 w 304"/>
                <a:gd name="T65" fmla="*/ 146 h 384"/>
                <a:gd name="T66" fmla="*/ 122 w 304"/>
                <a:gd name="T67" fmla="*/ 94 h 384"/>
                <a:gd name="T68" fmla="*/ 84 w 304"/>
                <a:gd name="T69" fmla="*/ 76 h 384"/>
                <a:gd name="T70" fmla="*/ 192 w 304"/>
                <a:gd name="T71" fmla="*/ 176 h 384"/>
                <a:gd name="T72" fmla="*/ 164 w 304"/>
                <a:gd name="T73" fmla="*/ 232 h 384"/>
                <a:gd name="T74" fmla="*/ 204 w 304"/>
                <a:gd name="T75" fmla="*/ 246 h 384"/>
                <a:gd name="T76" fmla="*/ 240 w 304"/>
                <a:gd name="T77" fmla="*/ 224 h 384"/>
                <a:gd name="T78" fmla="*/ 268 w 304"/>
                <a:gd name="T79" fmla="*/ 166 h 384"/>
                <a:gd name="T80" fmla="*/ 228 w 304"/>
                <a:gd name="T81" fmla="*/ 152 h 384"/>
                <a:gd name="T82" fmla="*/ 192 w 304"/>
                <a:gd name="T83" fmla="*/ 176 h 384"/>
                <a:gd name="T84" fmla="*/ 42 w 304"/>
                <a:gd name="T85" fmla="*/ 188 h 384"/>
                <a:gd name="T86" fmla="*/ 64 w 304"/>
                <a:gd name="T87" fmla="*/ 224 h 384"/>
                <a:gd name="T88" fmla="*/ 120 w 304"/>
                <a:gd name="T89" fmla="*/ 252 h 384"/>
                <a:gd name="T90" fmla="*/ 136 w 304"/>
                <a:gd name="T91" fmla="*/ 212 h 384"/>
                <a:gd name="T92" fmla="*/ 112 w 304"/>
                <a:gd name="T93" fmla="*/ 176 h 384"/>
                <a:gd name="T94" fmla="*/ 56 w 304"/>
                <a:gd name="T95" fmla="*/ 148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4" h="384">
                  <a:moveTo>
                    <a:pt x="304" y="242"/>
                  </a:moveTo>
                  <a:lnTo>
                    <a:pt x="304" y="242"/>
                  </a:lnTo>
                  <a:lnTo>
                    <a:pt x="304" y="256"/>
                  </a:lnTo>
                  <a:lnTo>
                    <a:pt x="302" y="270"/>
                  </a:lnTo>
                  <a:lnTo>
                    <a:pt x="300" y="284"/>
                  </a:lnTo>
                  <a:lnTo>
                    <a:pt x="296" y="298"/>
                  </a:lnTo>
                  <a:lnTo>
                    <a:pt x="290" y="310"/>
                  </a:lnTo>
                  <a:lnTo>
                    <a:pt x="284" y="322"/>
                  </a:lnTo>
                  <a:lnTo>
                    <a:pt x="274" y="334"/>
                  </a:lnTo>
                  <a:lnTo>
                    <a:pt x="266" y="346"/>
                  </a:lnTo>
                  <a:lnTo>
                    <a:pt x="266" y="346"/>
                  </a:lnTo>
                  <a:lnTo>
                    <a:pt x="254" y="354"/>
                  </a:lnTo>
                  <a:lnTo>
                    <a:pt x="242" y="364"/>
                  </a:lnTo>
                  <a:lnTo>
                    <a:pt x="230" y="370"/>
                  </a:lnTo>
                  <a:lnTo>
                    <a:pt x="218" y="376"/>
                  </a:lnTo>
                  <a:lnTo>
                    <a:pt x="204" y="380"/>
                  </a:lnTo>
                  <a:lnTo>
                    <a:pt x="190" y="382"/>
                  </a:lnTo>
                  <a:lnTo>
                    <a:pt x="176" y="384"/>
                  </a:lnTo>
                  <a:lnTo>
                    <a:pt x="162" y="384"/>
                  </a:lnTo>
                  <a:lnTo>
                    <a:pt x="162" y="384"/>
                  </a:lnTo>
                  <a:lnTo>
                    <a:pt x="162" y="370"/>
                  </a:lnTo>
                  <a:lnTo>
                    <a:pt x="164" y="356"/>
                  </a:lnTo>
                  <a:lnTo>
                    <a:pt x="166" y="342"/>
                  </a:lnTo>
                  <a:lnTo>
                    <a:pt x="170" y="330"/>
                  </a:lnTo>
                  <a:lnTo>
                    <a:pt x="176" y="316"/>
                  </a:lnTo>
                  <a:lnTo>
                    <a:pt x="182" y="304"/>
                  </a:lnTo>
                  <a:lnTo>
                    <a:pt x="192" y="292"/>
                  </a:lnTo>
                  <a:lnTo>
                    <a:pt x="202" y="282"/>
                  </a:lnTo>
                  <a:lnTo>
                    <a:pt x="202" y="282"/>
                  </a:lnTo>
                  <a:lnTo>
                    <a:pt x="212" y="272"/>
                  </a:lnTo>
                  <a:lnTo>
                    <a:pt x="224" y="264"/>
                  </a:lnTo>
                  <a:lnTo>
                    <a:pt x="236" y="256"/>
                  </a:lnTo>
                  <a:lnTo>
                    <a:pt x="250" y="250"/>
                  </a:lnTo>
                  <a:lnTo>
                    <a:pt x="262" y="246"/>
                  </a:lnTo>
                  <a:lnTo>
                    <a:pt x="276" y="244"/>
                  </a:lnTo>
                  <a:lnTo>
                    <a:pt x="290" y="242"/>
                  </a:lnTo>
                  <a:lnTo>
                    <a:pt x="304" y="242"/>
                  </a:lnTo>
                  <a:lnTo>
                    <a:pt x="304" y="242"/>
                  </a:lnTo>
                  <a:close/>
                  <a:moveTo>
                    <a:pt x="0" y="242"/>
                  </a:moveTo>
                  <a:lnTo>
                    <a:pt x="0" y="242"/>
                  </a:lnTo>
                  <a:lnTo>
                    <a:pt x="0" y="256"/>
                  </a:lnTo>
                  <a:lnTo>
                    <a:pt x="2" y="270"/>
                  </a:lnTo>
                  <a:lnTo>
                    <a:pt x="4" y="284"/>
                  </a:lnTo>
                  <a:lnTo>
                    <a:pt x="8" y="298"/>
                  </a:lnTo>
                  <a:lnTo>
                    <a:pt x="14" y="310"/>
                  </a:lnTo>
                  <a:lnTo>
                    <a:pt x="20" y="322"/>
                  </a:lnTo>
                  <a:lnTo>
                    <a:pt x="30" y="334"/>
                  </a:lnTo>
                  <a:lnTo>
                    <a:pt x="38" y="346"/>
                  </a:lnTo>
                  <a:lnTo>
                    <a:pt x="38" y="346"/>
                  </a:lnTo>
                  <a:lnTo>
                    <a:pt x="50" y="354"/>
                  </a:lnTo>
                  <a:lnTo>
                    <a:pt x="62" y="364"/>
                  </a:lnTo>
                  <a:lnTo>
                    <a:pt x="74" y="370"/>
                  </a:lnTo>
                  <a:lnTo>
                    <a:pt x="86" y="376"/>
                  </a:lnTo>
                  <a:lnTo>
                    <a:pt x="100" y="380"/>
                  </a:lnTo>
                  <a:lnTo>
                    <a:pt x="114" y="382"/>
                  </a:lnTo>
                  <a:lnTo>
                    <a:pt x="128" y="384"/>
                  </a:lnTo>
                  <a:lnTo>
                    <a:pt x="142" y="384"/>
                  </a:lnTo>
                  <a:lnTo>
                    <a:pt x="142" y="384"/>
                  </a:lnTo>
                  <a:lnTo>
                    <a:pt x="142" y="370"/>
                  </a:lnTo>
                  <a:lnTo>
                    <a:pt x="140" y="356"/>
                  </a:lnTo>
                  <a:lnTo>
                    <a:pt x="138" y="342"/>
                  </a:lnTo>
                  <a:lnTo>
                    <a:pt x="134" y="330"/>
                  </a:lnTo>
                  <a:lnTo>
                    <a:pt x="128" y="316"/>
                  </a:lnTo>
                  <a:lnTo>
                    <a:pt x="122" y="304"/>
                  </a:lnTo>
                  <a:lnTo>
                    <a:pt x="112" y="292"/>
                  </a:lnTo>
                  <a:lnTo>
                    <a:pt x="102" y="282"/>
                  </a:lnTo>
                  <a:lnTo>
                    <a:pt x="102" y="282"/>
                  </a:lnTo>
                  <a:lnTo>
                    <a:pt x="92" y="272"/>
                  </a:lnTo>
                  <a:lnTo>
                    <a:pt x="80" y="264"/>
                  </a:lnTo>
                  <a:lnTo>
                    <a:pt x="68" y="256"/>
                  </a:lnTo>
                  <a:lnTo>
                    <a:pt x="54" y="250"/>
                  </a:lnTo>
                  <a:lnTo>
                    <a:pt x="42" y="246"/>
                  </a:lnTo>
                  <a:lnTo>
                    <a:pt x="28" y="244"/>
                  </a:lnTo>
                  <a:lnTo>
                    <a:pt x="14" y="242"/>
                  </a:lnTo>
                  <a:lnTo>
                    <a:pt x="0" y="242"/>
                  </a:lnTo>
                  <a:lnTo>
                    <a:pt x="0" y="242"/>
                  </a:lnTo>
                  <a:close/>
                  <a:moveTo>
                    <a:pt x="132" y="44"/>
                  </a:moveTo>
                  <a:lnTo>
                    <a:pt x="132" y="44"/>
                  </a:lnTo>
                  <a:lnTo>
                    <a:pt x="134" y="56"/>
                  </a:lnTo>
                  <a:lnTo>
                    <a:pt x="138" y="68"/>
                  </a:lnTo>
                  <a:lnTo>
                    <a:pt x="144" y="78"/>
                  </a:lnTo>
                  <a:lnTo>
                    <a:pt x="152" y="86"/>
                  </a:lnTo>
                  <a:lnTo>
                    <a:pt x="152" y="86"/>
                  </a:lnTo>
                  <a:lnTo>
                    <a:pt x="160" y="78"/>
                  </a:lnTo>
                  <a:lnTo>
                    <a:pt x="166" y="68"/>
                  </a:lnTo>
                  <a:lnTo>
                    <a:pt x="170" y="56"/>
                  </a:lnTo>
                  <a:lnTo>
                    <a:pt x="172" y="44"/>
                  </a:lnTo>
                  <a:lnTo>
                    <a:pt x="172" y="44"/>
                  </a:lnTo>
                  <a:lnTo>
                    <a:pt x="170" y="30"/>
                  </a:lnTo>
                  <a:lnTo>
                    <a:pt x="166" y="20"/>
                  </a:lnTo>
                  <a:lnTo>
                    <a:pt x="160" y="8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44" y="8"/>
                  </a:lnTo>
                  <a:lnTo>
                    <a:pt x="138" y="20"/>
                  </a:lnTo>
                  <a:lnTo>
                    <a:pt x="134" y="30"/>
                  </a:lnTo>
                  <a:lnTo>
                    <a:pt x="132" y="44"/>
                  </a:lnTo>
                  <a:lnTo>
                    <a:pt x="132" y="44"/>
                  </a:lnTo>
                  <a:close/>
                  <a:moveTo>
                    <a:pt x="182" y="94"/>
                  </a:moveTo>
                  <a:lnTo>
                    <a:pt x="182" y="94"/>
                  </a:lnTo>
                  <a:lnTo>
                    <a:pt x="172" y="106"/>
                  </a:lnTo>
                  <a:lnTo>
                    <a:pt x="166" y="118"/>
                  </a:lnTo>
                  <a:lnTo>
                    <a:pt x="164" y="132"/>
                  </a:lnTo>
                  <a:lnTo>
                    <a:pt x="162" y="146"/>
                  </a:lnTo>
                  <a:lnTo>
                    <a:pt x="162" y="146"/>
                  </a:lnTo>
                  <a:lnTo>
                    <a:pt x="176" y="146"/>
                  </a:lnTo>
                  <a:lnTo>
                    <a:pt x="190" y="142"/>
                  </a:lnTo>
                  <a:lnTo>
                    <a:pt x="202" y="136"/>
                  </a:lnTo>
                  <a:lnTo>
                    <a:pt x="214" y="126"/>
                  </a:lnTo>
                  <a:lnTo>
                    <a:pt x="214" y="126"/>
                  </a:lnTo>
                  <a:lnTo>
                    <a:pt x="222" y="116"/>
                  </a:lnTo>
                  <a:lnTo>
                    <a:pt x="230" y="102"/>
                  </a:lnTo>
                  <a:lnTo>
                    <a:pt x="232" y="90"/>
                  </a:lnTo>
                  <a:lnTo>
                    <a:pt x="234" y="76"/>
                  </a:lnTo>
                  <a:lnTo>
                    <a:pt x="234" y="76"/>
                  </a:lnTo>
                  <a:lnTo>
                    <a:pt x="220" y="76"/>
                  </a:lnTo>
                  <a:lnTo>
                    <a:pt x="206" y="80"/>
                  </a:lnTo>
                  <a:lnTo>
                    <a:pt x="194" y="86"/>
                  </a:lnTo>
                  <a:lnTo>
                    <a:pt x="182" y="94"/>
                  </a:lnTo>
                  <a:lnTo>
                    <a:pt x="182" y="94"/>
                  </a:lnTo>
                  <a:close/>
                  <a:moveTo>
                    <a:pt x="72" y="76"/>
                  </a:moveTo>
                  <a:lnTo>
                    <a:pt x="72" y="76"/>
                  </a:lnTo>
                  <a:lnTo>
                    <a:pt x="72" y="90"/>
                  </a:lnTo>
                  <a:lnTo>
                    <a:pt x="74" y="102"/>
                  </a:lnTo>
                  <a:lnTo>
                    <a:pt x="82" y="116"/>
                  </a:lnTo>
                  <a:lnTo>
                    <a:pt x="90" y="126"/>
                  </a:lnTo>
                  <a:lnTo>
                    <a:pt x="90" y="126"/>
                  </a:lnTo>
                  <a:lnTo>
                    <a:pt x="102" y="136"/>
                  </a:lnTo>
                  <a:lnTo>
                    <a:pt x="114" y="142"/>
                  </a:lnTo>
                  <a:lnTo>
                    <a:pt x="128" y="146"/>
                  </a:lnTo>
                  <a:lnTo>
                    <a:pt x="142" y="146"/>
                  </a:lnTo>
                  <a:lnTo>
                    <a:pt x="142" y="146"/>
                  </a:lnTo>
                  <a:lnTo>
                    <a:pt x="140" y="132"/>
                  </a:lnTo>
                  <a:lnTo>
                    <a:pt x="138" y="118"/>
                  </a:lnTo>
                  <a:lnTo>
                    <a:pt x="132" y="106"/>
                  </a:lnTo>
                  <a:lnTo>
                    <a:pt x="122" y="94"/>
                  </a:lnTo>
                  <a:lnTo>
                    <a:pt x="122" y="94"/>
                  </a:lnTo>
                  <a:lnTo>
                    <a:pt x="110" y="86"/>
                  </a:lnTo>
                  <a:lnTo>
                    <a:pt x="98" y="80"/>
                  </a:lnTo>
                  <a:lnTo>
                    <a:pt x="84" y="76"/>
                  </a:lnTo>
                  <a:lnTo>
                    <a:pt x="72" y="76"/>
                  </a:lnTo>
                  <a:lnTo>
                    <a:pt x="72" y="76"/>
                  </a:lnTo>
                  <a:close/>
                  <a:moveTo>
                    <a:pt x="192" y="176"/>
                  </a:moveTo>
                  <a:lnTo>
                    <a:pt x="192" y="176"/>
                  </a:lnTo>
                  <a:lnTo>
                    <a:pt x="184" y="184"/>
                  </a:lnTo>
                  <a:lnTo>
                    <a:pt x="178" y="192"/>
                  </a:lnTo>
                  <a:lnTo>
                    <a:pt x="168" y="212"/>
                  </a:lnTo>
                  <a:lnTo>
                    <a:pt x="164" y="232"/>
                  </a:lnTo>
                  <a:lnTo>
                    <a:pt x="162" y="252"/>
                  </a:lnTo>
                  <a:lnTo>
                    <a:pt x="162" y="252"/>
                  </a:lnTo>
                  <a:lnTo>
                    <a:pt x="184" y="252"/>
                  </a:lnTo>
                  <a:lnTo>
                    <a:pt x="204" y="246"/>
                  </a:lnTo>
                  <a:lnTo>
                    <a:pt x="222" y="236"/>
                  </a:lnTo>
                  <a:lnTo>
                    <a:pt x="232" y="230"/>
                  </a:lnTo>
                  <a:lnTo>
                    <a:pt x="240" y="224"/>
                  </a:lnTo>
                  <a:lnTo>
                    <a:pt x="240" y="224"/>
                  </a:lnTo>
                  <a:lnTo>
                    <a:pt x="246" y="214"/>
                  </a:lnTo>
                  <a:lnTo>
                    <a:pt x="254" y="206"/>
                  </a:lnTo>
                  <a:lnTo>
                    <a:pt x="262" y="188"/>
                  </a:lnTo>
                  <a:lnTo>
                    <a:pt x="268" y="166"/>
                  </a:lnTo>
                  <a:lnTo>
                    <a:pt x="268" y="146"/>
                  </a:lnTo>
                  <a:lnTo>
                    <a:pt x="268" y="146"/>
                  </a:lnTo>
                  <a:lnTo>
                    <a:pt x="248" y="148"/>
                  </a:lnTo>
                  <a:lnTo>
                    <a:pt x="228" y="152"/>
                  </a:lnTo>
                  <a:lnTo>
                    <a:pt x="208" y="162"/>
                  </a:lnTo>
                  <a:lnTo>
                    <a:pt x="200" y="168"/>
                  </a:lnTo>
                  <a:lnTo>
                    <a:pt x="192" y="176"/>
                  </a:lnTo>
                  <a:lnTo>
                    <a:pt x="192" y="176"/>
                  </a:lnTo>
                  <a:close/>
                  <a:moveTo>
                    <a:pt x="36" y="146"/>
                  </a:moveTo>
                  <a:lnTo>
                    <a:pt x="36" y="146"/>
                  </a:lnTo>
                  <a:lnTo>
                    <a:pt x="36" y="166"/>
                  </a:lnTo>
                  <a:lnTo>
                    <a:pt x="42" y="188"/>
                  </a:lnTo>
                  <a:lnTo>
                    <a:pt x="50" y="206"/>
                  </a:lnTo>
                  <a:lnTo>
                    <a:pt x="58" y="214"/>
                  </a:lnTo>
                  <a:lnTo>
                    <a:pt x="64" y="224"/>
                  </a:lnTo>
                  <a:lnTo>
                    <a:pt x="64" y="224"/>
                  </a:lnTo>
                  <a:lnTo>
                    <a:pt x="72" y="230"/>
                  </a:lnTo>
                  <a:lnTo>
                    <a:pt x="82" y="236"/>
                  </a:lnTo>
                  <a:lnTo>
                    <a:pt x="100" y="246"/>
                  </a:lnTo>
                  <a:lnTo>
                    <a:pt x="120" y="252"/>
                  </a:lnTo>
                  <a:lnTo>
                    <a:pt x="142" y="252"/>
                  </a:lnTo>
                  <a:lnTo>
                    <a:pt x="142" y="252"/>
                  </a:lnTo>
                  <a:lnTo>
                    <a:pt x="140" y="232"/>
                  </a:lnTo>
                  <a:lnTo>
                    <a:pt x="136" y="212"/>
                  </a:lnTo>
                  <a:lnTo>
                    <a:pt x="126" y="192"/>
                  </a:lnTo>
                  <a:lnTo>
                    <a:pt x="120" y="184"/>
                  </a:lnTo>
                  <a:lnTo>
                    <a:pt x="112" y="176"/>
                  </a:lnTo>
                  <a:lnTo>
                    <a:pt x="112" y="176"/>
                  </a:lnTo>
                  <a:lnTo>
                    <a:pt x="104" y="168"/>
                  </a:lnTo>
                  <a:lnTo>
                    <a:pt x="96" y="162"/>
                  </a:lnTo>
                  <a:lnTo>
                    <a:pt x="76" y="152"/>
                  </a:lnTo>
                  <a:lnTo>
                    <a:pt x="56" y="148"/>
                  </a:lnTo>
                  <a:lnTo>
                    <a:pt x="36" y="146"/>
                  </a:lnTo>
                  <a:lnTo>
                    <a:pt x="36" y="146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D4CF8E3A-108C-45F2-92C2-78D014276402}"/>
              </a:ext>
            </a:extLst>
          </p:cNvPr>
          <p:cNvGrpSpPr/>
          <p:nvPr/>
        </p:nvGrpSpPr>
        <p:grpSpPr>
          <a:xfrm>
            <a:off x="5105400" y="2781300"/>
            <a:ext cx="2044700" cy="2654300"/>
            <a:chOff x="4953000" y="2489200"/>
            <a:chExt cx="2400300" cy="2946400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xmlns="" id="{D3CEBA0B-4F48-4CFB-8D59-DE41C30326E4}"/>
                </a:ext>
              </a:extLst>
            </p:cNvPr>
            <p:cNvGrpSpPr/>
            <p:nvPr/>
          </p:nvGrpSpPr>
          <p:grpSpPr>
            <a:xfrm>
              <a:off x="4953000" y="2489200"/>
              <a:ext cx="1280160" cy="2946400"/>
              <a:chOff x="3733800" y="1955800"/>
              <a:chExt cx="1752600" cy="29464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xmlns="" id="{97D06061-6D39-438B-A7F4-B3E4C14346EE}"/>
                  </a:ext>
                </a:extLst>
              </p:cNvPr>
              <p:cNvSpPr/>
              <p:nvPr/>
            </p:nvSpPr>
            <p:spPr>
              <a:xfrm>
                <a:off x="3733800" y="1955800"/>
                <a:ext cx="1524000" cy="2946400"/>
              </a:xfrm>
              <a:prstGeom prst="rect">
                <a:avLst/>
              </a:prstGeom>
              <a:solidFill>
                <a:srgbClr val="015685"/>
              </a:solidFill>
              <a:ln>
                <a:noFill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xmlns="" id="{E61EF504-676A-4030-9C67-603EFB379029}"/>
                  </a:ext>
                </a:extLst>
              </p:cNvPr>
              <p:cNvSpPr/>
              <p:nvPr/>
            </p:nvSpPr>
            <p:spPr>
              <a:xfrm>
                <a:off x="3797300" y="2014220"/>
                <a:ext cx="1689100" cy="2834640"/>
              </a:xfrm>
              <a:prstGeom prst="rect">
                <a:avLst/>
              </a:pr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xmlns="" id="{83612EF6-2F07-441A-A109-85F7ED6EE7F7}"/>
                </a:ext>
              </a:extLst>
            </p:cNvPr>
            <p:cNvGrpSpPr/>
            <p:nvPr/>
          </p:nvGrpSpPr>
          <p:grpSpPr>
            <a:xfrm rot="10800000">
              <a:off x="6073140" y="2489200"/>
              <a:ext cx="1280160" cy="2946400"/>
              <a:chOff x="3733800" y="1955800"/>
              <a:chExt cx="1752600" cy="294640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xmlns="" id="{9EAE6EE3-01F2-4598-8CAE-D6689EDF292D}"/>
                  </a:ext>
                </a:extLst>
              </p:cNvPr>
              <p:cNvSpPr/>
              <p:nvPr/>
            </p:nvSpPr>
            <p:spPr>
              <a:xfrm>
                <a:off x="3733800" y="1955800"/>
                <a:ext cx="1524000" cy="2946400"/>
              </a:xfrm>
              <a:prstGeom prst="rect">
                <a:avLst/>
              </a:prstGeom>
              <a:solidFill>
                <a:srgbClr val="FD8A4D"/>
              </a:solidFill>
              <a:ln>
                <a:noFill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xmlns="" id="{D242B59D-E384-488A-9D82-27E2F4AD8B5D}"/>
                  </a:ext>
                </a:extLst>
              </p:cNvPr>
              <p:cNvSpPr/>
              <p:nvPr/>
            </p:nvSpPr>
            <p:spPr>
              <a:xfrm>
                <a:off x="3797300" y="2014220"/>
                <a:ext cx="1689100" cy="2834640"/>
              </a:xfrm>
              <a:prstGeom prst="rect">
                <a:avLst/>
              </a:pr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xmlns="" id="{AB5E974A-2F9A-49FE-AC78-24E486AB6A3D}"/>
                </a:ext>
              </a:extLst>
            </p:cNvPr>
            <p:cNvGrpSpPr/>
            <p:nvPr/>
          </p:nvGrpSpPr>
          <p:grpSpPr>
            <a:xfrm>
              <a:off x="5809312" y="3015087"/>
              <a:ext cx="731520" cy="731520"/>
              <a:chOff x="2342233" y="5907019"/>
              <a:chExt cx="612000" cy="612000"/>
            </a:xfrm>
          </p:grpSpPr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xmlns="" id="{ABE4EBB8-F4FD-4674-A8A5-2217E184766E}"/>
                  </a:ext>
                </a:extLst>
              </p:cNvPr>
              <p:cNvSpPr/>
              <p:nvPr/>
            </p:nvSpPr>
            <p:spPr bwMode="ltGray">
              <a:xfrm>
                <a:off x="2342233" y="5907019"/>
                <a:ext cx="612000" cy="612000"/>
              </a:xfrm>
              <a:prstGeom prst="ellipse">
                <a:avLst/>
              </a:prstGeom>
              <a:solidFill>
                <a:srgbClr val="FD6412"/>
              </a:solidFill>
              <a:ln w="1905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EB8C00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75" name="Freeform 4838">
                <a:extLst>
                  <a:ext uri="{FF2B5EF4-FFF2-40B4-BE49-F238E27FC236}">
                    <a16:creationId xmlns:a16="http://schemas.microsoft.com/office/drawing/2014/main" xmlns="" id="{26CC254B-09FE-4956-B789-CC9D8B4E165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37122" y="5974991"/>
                <a:ext cx="422222" cy="419738"/>
              </a:xfrm>
              <a:custGeom>
                <a:avLst/>
                <a:gdLst>
                  <a:gd name="T0" fmla="*/ 24 w 340"/>
                  <a:gd name="T1" fmla="*/ 266 h 338"/>
                  <a:gd name="T2" fmla="*/ 18 w 340"/>
                  <a:gd name="T3" fmla="*/ 270 h 338"/>
                  <a:gd name="T4" fmla="*/ 14 w 340"/>
                  <a:gd name="T5" fmla="*/ 276 h 338"/>
                  <a:gd name="T6" fmla="*/ 16 w 340"/>
                  <a:gd name="T7" fmla="*/ 280 h 338"/>
                  <a:gd name="T8" fmla="*/ 20 w 340"/>
                  <a:gd name="T9" fmla="*/ 286 h 338"/>
                  <a:gd name="T10" fmla="*/ 316 w 340"/>
                  <a:gd name="T11" fmla="*/ 286 h 338"/>
                  <a:gd name="T12" fmla="*/ 320 w 340"/>
                  <a:gd name="T13" fmla="*/ 286 h 338"/>
                  <a:gd name="T14" fmla="*/ 324 w 340"/>
                  <a:gd name="T15" fmla="*/ 280 h 338"/>
                  <a:gd name="T16" fmla="*/ 326 w 340"/>
                  <a:gd name="T17" fmla="*/ 276 h 338"/>
                  <a:gd name="T18" fmla="*/ 322 w 340"/>
                  <a:gd name="T19" fmla="*/ 270 h 338"/>
                  <a:gd name="T20" fmla="*/ 316 w 340"/>
                  <a:gd name="T21" fmla="*/ 266 h 338"/>
                  <a:gd name="T22" fmla="*/ 298 w 340"/>
                  <a:gd name="T23" fmla="*/ 192 h 338"/>
                  <a:gd name="T24" fmla="*/ 316 w 340"/>
                  <a:gd name="T25" fmla="*/ 192 h 338"/>
                  <a:gd name="T26" fmla="*/ 322 w 340"/>
                  <a:gd name="T27" fmla="*/ 190 h 338"/>
                  <a:gd name="T28" fmla="*/ 326 w 340"/>
                  <a:gd name="T29" fmla="*/ 182 h 338"/>
                  <a:gd name="T30" fmla="*/ 324 w 340"/>
                  <a:gd name="T31" fmla="*/ 178 h 338"/>
                  <a:gd name="T32" fmla="*/ 320 w 340"/>
                  <a:gd name="T33" fmla="*/ 172 h 338"/>
                  <a:gd name="T34" fmla="*/ 24 w 340"/>
                  <a:gd name="T35" fmla="*/ 172 h 338"/>
                  <a:gd name="T36" fmla="*/ 20 w 340"/>
                  <a:gd name="T37" fmla="*/ 172 h 338"/>
                  <a:gd name="T38" fmla="*/ 16 w 340"/>
                  <a:gd name="T39" fmla="*/ 178 h 338"/>
                  <a:gd name="T40" fmla="*/ 14 w 340"/>
                  <a:gd name="T41" fmla="*/ 182 h 338"/>
                  <a:gd name="T42" fmla="*/ 18 w 340"/>
                  <a:gd name="T43" fmla="*/ 190 h 338"/>
                  <a:gd name="T44" fmla="*/ 24 w 340"/>
                  <a:gd name="T45" fmla="*/ 192 h 338"/>
                  <a:gd name="T46" fmla="*/ 42 w 340"/>
                  <a:gd name="T47" fmla="*/ 266 h 338"/>
                  <a:gd name="T48" fmla="*/ 248 w 340"/>
                  <a:gd name="T49" fmla="*/ 266 h 338"/>
                  <a:gd name="T50" fmla="*/ 230 w 340"/>
                  <a:gd name="T51" fmla="*/ 192 h 338"/>
                  <a:gd name="T52" fmla="*/ 248 w 340"/>
                  <a:gd name="T53" fmla="*/ 266 h 338"/>
                  <a:gd name="T54" fmla="*/ 162 w 340"/>
                  <a:gd name="T55" fmla="*/ 266 h 338"/>
                  <a:gd name="T56" fmla="*/ 178 w 340"/>
                  <a:gd name="T57" fmla="*/ 192 h 338"/>
                  <a:gd name="T58" fmla="*/ 110 w 340"/>
                  <a:gd name="T59" fmla="*/ 266 h 338"/>
                  <a:gd name="T60" fmla="*/ 92 w 340"/>
                  <a:gd name="T61" fmla="*/ 192 h 338"/>
                  <a:gd name="T62" fmla="*/ 110 w 340"/>
                  <a:gd name="T63" fmla="*/ 266 h 338"/>
                  <a:gd name="T64" fmla="*/ 340 w 340"/>
                  <a:gd name="T65" fmla="*/ 322 h 338"/>
                  <a:gd name="T66" fmla="*/ 334 w 340"/>
                  <a:gd name="T67" fmla="*/ 334 h 338"/>
                  <a:gd name="T68" fmla="*/ 324 w 340"/>
                  <a:gd name="T69" fmla="*/ 338 h 338"/>
                  <a:gd name="T70" fmla="*/ 16 w 340"/>
                  <a:gd name="T71" fmla="*/ 338 h 338"/>
                  <a:gd name="T72" fmla="*/ 6 w 340"/>
                  <a:gd name="T73" fmla="*/ 334 h 338"/>
                  <a:gd name="T74" fmla="*/ 0 w 340"/>
                  <a:gd name="T75" fmla="*/ 322 h 338"/>
                  <a:gd name="T76" fmla="*/ 2 w 340"/>
                  <a:gd name="T77" fmla="*/ 316 h 338"/>
                  <a:gd name="T78" fmla="*/ 10 w 340"/>
                  <a:gd name="T79" fmla="*/ 308 h 338"/>
                  <a:gd name="T80" fmla="*/ 324 w 340"/>
                  <a:gd name="T81" fmla="*/ 306 h 338"/>
                  <a:gd name="T82" fmla="*/ 330 w 340"/>
                  <a:gd name="T83" fmla="*/ 308 h 338"/>
                  <a:gd name="T84" fmla="*/ 338 w 340"/>
                  <a:gd name="T85" fmla="*/ 316 h 338"/>
                  <a:gd name="T86" fmla="*/ 340 w 340"/>
                  <a:gd name="T87" fmla="*/ 322 h 338"/>
                  <a:gd name="T88" fmla="*/ 82 w 340"/>
                  <a:gd name="T89" fmla="*/ 154 h 338"/>
                  <a:gd name="T90" fmla="*/ 84 w 340"/>
                  <a:gd name="T91" fmla="*/ 136 h 338"/>
                  <a:gd name="T92" fmla="*/ 98 w 340"/>
                  <a:gd name="T93" fmla="*/ 104 h 338"/>
                  <a:gd name="T94" fmla="*/ 120 w 340"/>
                  <a:gd name="T95" fmla="*/ 80 h 338"/>
                  <a:gd name="T96" fmla="*/ 152 w 340"/>
                  <a:gd name="T97" fmla="*/ 68 h 338"/>
                  <a:gd name="T98" fmla="*/ 170 w 340"/>
                  <a:gd name="T99" fmla="*/ 66 h 338"/>
                  <a:gd name="T100" fmla="*/ 204 w 340"/>
                  <a:gd name="T101" fmla="*/ 72 h 338"/>
                  <a:gd name="T102" fmla="*/ 232 w 340"/>
                  <a:gd name="T103" fmla="*/ 92 h 338"/>
                  <a:gd name="T104" fmla="*/ 250 w 340"/>
                  <a:gd name="T105" fmla="*/ 118 h 338"/>
                  <a:gd name="T106" fmla="*/ 258 w 340"/>
                  <a:gd name="T107" fmla="*/ 154 h 338"/>
                  <a:gd name="T108" fmla="*/ 192 w 340"/>
                  <a:gd name="T109" fmla="*/ 54 h 338"/>
                  <a:gd name="T110" fmla="*/ 148 w 340"/>
                  <a:gd name="T111" fmla="*/ 26 h 338"/>
                  <a:gd name="T112" fmla="*/ 192 w 340"/>
                  <a:gd name="T113" fmla="*/ 26 h 338"/>
                  <a:gd name="T114" fmla="*/ 192 w 340"/>
                  <a:gd name="T115" fmla="*/ 54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40" h="338">
                    <a:moveTo>
                      <a:pt x="24" y="266"/>
                    </a:moveTo>
                    <a:lnTo>
                      <a:pt x="24" y="266"/>
                    </a:lnTo>
                    <a:lnTo>
                      <a:pt x="20" y="268"/>
                    </a:lnTo>
                    <a:lnTo>
                      <a:pt x="18" y="270"/>
                    </a:lnTo>
                    <a:lnTo>
                      <a:pt x="16" y="272"/>
                    </a:lnTo>
                    <a:lnTo>
                      <a:pt x="14" y="276"/>
                    </a:lnTo>
                    <a:lnTo>
                      <a:pt x="14" y="276"/>
                    </a:lnTo>
                    <a:lnTo>
                      <a:pt x="16" y="280"/>
                    </a:lnTo>
                    <a:lnTo>
                      <a:pt x="18" y="284"/>
                    </a:lnTo>
                    <a:lnTo>
                      <a:pt x="20" y="286"/>
                    </a:lnTo>
                    <a:lnTo>
                      <a:pt x="24" y="286"/>
                    </a:lnTo>
                    <a:lnTo>
                      <a:pt x="316" y="286"/>
                    </a:lnTo>
                    <a:lnTo>
                      <a:pt x="316" y="286"/>
                    </a:lnTo>
                    <a:lnTo>
                      <a:pt x="320" y="286"/>
                    </a:lnTo>
                    <a:lnTo>
                      <a:pt x="322" y="284"/>
                    </a:lnTo>
                    <a:lnTo>
                      <a:pt x="324" y="280"/>
                    </a:lnTo>
                    <a:lnTo>
                      <a:pt x="326" y="276"/>
                    </a:lnTo>
                    <a:lnTo>
                      <a:pt x="326" y="276"/>
                    </a:lnTo>
                    <a:lnTo>
                      <a:pt x="324" y="272"/>
                    </a:lnTo>
                    <a:lnTo>
                      <a:pt x="322" y="270"/>
                    </a:lnTo>
                    <a:lnTo>
                      <a:pt x="320" y="268"/>
                    </a:lnTo>
                    <a:lnTo>
                      <a:pt x="316" y="266"/>
                    </a:lnTo>
                    <a:lnTo>
                      <a:pt x="298" y="266"/>
                    </a:lnTo>
                    <a:lnTo>
                      <a:pt x="298" y="192"/>
                    </a:lnTo>
                    <a:lnTo>
                      <a:pt x="316" y="192"/>
                    </a:lnTo>
                    <a:lnTo>
                      <a:pt x="316" y="192"/>
                    </a:lnTo>
                    <a:lnTo>
                      <a:pt x="320" y="192"/>
                    </a:lnTo>
                    <a:lnTo>
                      <a:pt x="322" y="190"/>
                    </a:lnTo>
                    <a:lnTo>
                      <a:pt x="324" y="186"/>
                    </a:lnTo>
                    <a:lnTo>
                      <a:pt x="326" y="182"/>
                    </a:lnTo>
                    <a:lnTo>
                      <a:pt x="326" y="182"/>
                    </a:lnTo>
                    <a:lnTo>
                      <a:pt x="324" y="178"/>
                    </a:lnTo>
                    <a:lnTo>
                      <a:pt x="322" y="176"/>
                    </a:lnTo>
                    <a:lnTo>
                      <a:pt x="320" y="172"/>
                    </a:lnTo>
                    <a:lnTo>
                      <a:pt x="316" y="172"/>
                    </a:lnTo>
                    <a:lnTo>
                      <a:pt x="24" y="172"/>
                    </a:lnTo>
                    <a:lnTo>
                      <a:pt x="24" y="172"/>
                    </a:lnTo>
                    <a:lnTo>
                      <a:pt x="20" y="172"/>
                    </a:lnTo>
                    <a:lnTo>
                      <a:pt x="18" y="176"/>
                    </a:lnTo>
                    <a:lnTo>
                      <a:pt x="16" y="178"/>
                    </a:lnTo>
                    <a:lnTo>
                      <a:pt x="14" y="182"/>
                    </a:lnTo>
                    <a:lnTo>
                      <a:pt x="14" y="182"/>
                    </a:lnTo>
                    <a:lnTo>
                      <a:pt x="16" y="186"/>
                    </a:lnTo>
                    <a:lnTo>
                      <a:pt x="18" y="190"/>
                    </a:lnTo>
                    <a:lnTo>
                      <a:pt x="20" y="192"/>
                    </a:lnTo>
                    <a:lnTo>
                      <a:pt x="24" y="192"/>
                    </a:lnTo>
                    <a:lnTo>
                      <a:pt x="42" y="192"/>
                    </a:lnTo>
                    <a:lnTo>
                      <a:pt x="42" y="266"/>
                    </a:lnTo>
                    <a:lnTo>
                      <a:pt x="24" y="266"/>
                    </a:lnTo>
                    <a:close/>
                    <a:moveTo>
                      <a:pt x="248" y="266"/>
                    </a:moveTo>
                    <a:lnTo>
                      <a:pt x="230" y="266"/>
                    </a:lnTo>
                    <a:lnTo>
                      <a:pt x="230" y="192"/>
                    </a:lnTo>
                    <a:lnTo>
                      <a:pt x="248" y="192"/>
                    </a:lnTo>
                    <a:lnTo>
                      <a:pt x="248" y="266"/>
                    </a:lnTo>
                    <a:close/>
                    <a:moveTo>
                      <a:pt x="178" y="266"/>
                    </a:moveTo>
                    <a:lnTo>
                      <a:pt x="162" y="266"/>
                    </a:lnTo>
                    <a:lnTo>
                      <a:pt x="162" y="192"/>
                    </a:lnTo>
                    <a:lnTo>
                      <a:pt x="178" y="192"/>
                    </a:lnTo>
                    <a:lnTo>
                      <a:pt x="178" y="266"/>
                    </a:lnTo>
                    <a:close/>
                    <a:moveTo>
                      <a:pt x="110" y="266"/>
                    </a:moveTo>
                    <a:lnTo>
                      <a:pt x="92" y="266"/>
                    </a:lnTo>
                    <a:lnTo>
                      <a:pt x="92" y="192"/>
                    </a:lnTo>
                    <a:lnTo>
                      <a:pt x="110" y="192"/>
                    </a:lnTo>
                    <a:lnTo>
                      <a:pt x="110" y="266"/>
                    </a:lnTo>
                    <a:close/>
                    <a:moveTo>
                      <a:pt x="340" y="322"/>
                    </a:moveTo>
                    <a:lnTo>
                      <a:pt x="340" y="322"/>
                    </a:lnTo>
                    <a:lnTo>
                      <a:pt x="338" y="328"/>
                    </a:lnTo>
                    <a:lnTo>
                      <a:pt x="334" y="334"/>
                    </a:lnTo>
                    <a:lnTo>
                      <a:pt x="330" y="336"/>
                    </a:lnTo>
                    <a:lnTo>
                      <a:pt x="324" y="338"/>
                    </a:lnTo>
                    <a:lnTo>
                      <a:pt x="16" y="338"/>
                    </a:lnTo>
                    <a:lnTo>
                      <a:pt x="16" y="338"/>
                    </a:lnTo>
                    <a:lnTo>
                      <a:pt x="10" y="336"/>
                    </a:lnTo>
                    <a:lnTo>
                      <a:pt x="6" y="334"/>
                    </a:lnTo>
                    <a:lnTo>
                      <a:pt x="2" y="328"/>
                    </a:lnTo>
                    <a:lnTo>
                      <a:pt x="0" y="322"/>
                    </a:lnTo>
                    <a:lnTo>
                      <a:pt x="0" y="322"/>
                    </a:lnTo>
                    <a:lnTo>
                      <a:pt x="2" y="316"/>
                    </a:lnTo>
                    <a:lnTo>
                      <a:pt x="6" y="310"/>
                    </a:lnTo>
                    <a:lnTo>
                      <a:pt x="10" y="308"/>
                    </a:lnTo>
                    <a:lnTo>
                      <a:pt x="16" y="306"/>
                    </a:lnTo>
                    <a:lnTo>
                      <a:pt x="324" y="306"/>
                    </a:lnTo>
                    <a:lnTo>
                      <a:pt x="324" y="306"/>
                    </a:lnTo>
                    <a:lnTo>
                      <a:pt x="330" y="308"/>
                    </a:lnTo>
                    <a:lnTo>
                      <a:pt x="334" y="310"/>
                    </a:lnTo>
                    <a:lnTo>
                      <a:pt x="338" y="316"/>
                    </a:lnTo>
                    <a:lnTo>
                      <a:pt x="340" y="322"/>
                    </a:lnTo>
                    <a:lnTo>
                      <a:pt x="340" y="322"/>
                    </a:lnTo>
                    <a:close/>
                    <a:moveTo>
                      <a:pt x="258" y="154"/>
                    </a:moveTo>
                    <a:lnTo>
                      <a:pt x="82" y="154"/>
                    </a:lnTo>
                    <a:lnTo>
                      <a:pt x="82" y="154"/>
                    </a:lnTo>
                    <a:lnTo>
                      <a:pt x="84" y="136"/>
                    </a:lnTo>
                    <a:lnTo>
                      <a:pt x="90" y="118"/>
                    </a:lnTo>
                    <a:lnTo>
                      <a:pt x="98" y="104"/>
                    </a:lnTo>
                    <a:lnTo>
                      <a:pt x="108" y="92"/>
                    </a:lnTo>
                    <a:lnTo>
                      <a:pt x="120" y="80"/>
                    </a:lnTo>
                    <a:lnTo>
                      <a:pt x="136" y="72"/>
                    </a:lnTo>
                    <a:lnTo>
                      <a:pt x="152" y="68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88" y="68"/>
                    </a:lnTo>
                    <a:lnTo>
                      <a:pt x="204" y="72"/>
                    </a:lnTo>
                    <a:lnTo>
                      <a:pt x="220" y="80"/>
                    </a:lnTo>
                    <a:lnTo>
                      <a:pt x="232" y="92"/>
                    </a:lnTo>
                    <a:lnTo>
                      <a:pt x="242" y="104"/>
                    </a:lnTo>
                    <a:lnTo>
                      <a:pt x="250" y="118"/>
                    </a:lnTo>
                    <a:lnTo>
                      <a:pt x="256" y="136"/>
                    </a:lnTo>
                    <a:lnTo>
                      <a:pt x="258" y="154"/>
                    </a:lnTo>
                    <a:lnTo>
                      <a:pt x="258" y="154"/>
                    </a:lnTo>
                    <a:close/>
                    <a:moveTo>
                      <a:pt x="192" y="54"/>
                    </a:moveTo>
                    <a:lnTo>
                      <a:pt x="148" y="54"/>
                    </a:lnTo>
                    <a:lnTo>
                      <a:pt x="148" y="26"/>
                    </a:lnTo>
                    <a:lnTo>
                      <a:pt x="170" y="0"/>
                    </a:lnTo>
                    <a:lnTo>
                      <a:pt x="192" y="26"/>
                    </a:lnTo>
                    <a:lnTo>
                      <a:pt x="192" y="26"/>
                    </a:lnTo>
                    <a:lnTo>
                      <a:pt x="192" y="5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xmlns="" id="{8062329E-896F-4FDC-9817-67ECDBABEB1C}"/>
                </a:ext>
              </a:extLst>
            </p:cNvPr>
            <p:cNvSpPr txBox="1"/>
            <p:nvPr/>
          </p:nvSpPr>
          <p:spPr>
            <a:xfrm>
              <a:off x="5031437" y="3971472"/>
              <a:ext cx="2236470" cy="68329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spcAft>
                  <a:spcPts val="600"/>
                </a:spcAft>
                <a:buSzPct val="100000"/>
              </a:pPr>
              <a:r>
                <a:rPr lang="en-US" sz="2000" b="1" kern="0" dirty="0">
                  <a:solidFill>
                    <a:srgbClr val="FC6F20"/>
                  </a:solidFill>
                  <a:cs typeface="Times New Roman" panose="02020603050405020304" pitchFamily="18" charset="0"/>
                </a:rPr>
                <a:t>Prime Minister’s HR Council</a:t>
              </a:r>
              <a:endParaRPr lang="en-US" sz="2000" dirty="0">
                <a:solidFill>
                  <a:srgbClr val="FC6F20"/>
                </a:solidFill>
                <a:latin typeface="Calibri" panose="020F0502020204030204"/>
              </a:endParaRPr>
            </a:p>
          </p:txBody>
        </p:sp>
      </p:grpSp>
      <p:sp>
        <p:nvSpPr>
          <p:cNvPr id="42" name="Trapezoid 41">
            <a:extLst>
              <a:ext uri="{FF2B5EF4-FFF2-40B4-BE49-F238E27FC236}">
                <a16:creationId xmlns:a16="http://schemas.microsoft.com/office/drawing/2014/main" xmlns="" id="{8586CFAB-92A6-41CB-912B-255A537798A1}"/>
              </a:ext>
            </a:extLst>
          </p:cNvPr>
          <p:cNvSpPr/>
          <p:nvPr/>
        </p:nvSpPr>
        <p:spPr>
          <a:xfrm>
            <a:off x="279400" y="6222372"/>
            <a:ext cx="11709400" cy="147948"/>
          </a:xfrm>
          <a:prstGeom prst="trapezoid">
            <a:avLst>
              <a:gd name="adj" fmla="val 90812"/>
            </a:avLst>
          </a:prstGeom>
          <a:solidFill>
            <a:srgbClr val="BB2740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3535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354159C-6A32-4CE4-BD42-3A78FD93BE3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714504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0" name="think-cell Slide" r:id="rId7" imgW="416" imgH="416" progId="TCLayout.ActiveDocument.1">
                  <p:embed/>
                </p:oleObj>
              </mc:Choice>
              <mc:Fallback>
                <p:oleObj name="think-cell Slide" r:id="rId7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354159C-6A32-4CE4-BD42-3A78FD93B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5D9D6C0B-6856-4363-987D-B4948F0530B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en-US" sz="2400" b="1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4234"/>
            <a:ext cx="11002893" cy="1042245"/>
          </a:xfrm>
        </p:spPr>
        <p:txBody>
          <a:bodyPr/>
          <a:lstStyle/>
          <a:p>
            <a:pPr algn="ctr"/>
            <a:r>
              <a:rPr lang="en-US" sz="2400" dirty="0"/>
              <a:t>The Capacity Building Commission – Key Functionalities</a:t>
            </a:r>
          </a:p>
        </p:txBody>
      </p:sp>
      <p:sp>
        <p:nvSpPr>
          <p:cNvPr id="113" name="Slide Number Placeholder 2">
            <a:extLst>
              <a:ext uri="{FF2B5EF4-FFF2-40B4-BE49-F238E27FC236}">
                <a16:creationId xmlns:a16="http://schemas.microsoft.com/office/drawing/2014/main" xmlns="" id="{1352D627-B935-4418-AD7A-4D2D1D19E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4296" y="6492240"/>
            <a:ext cx="1764792" cy="13716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6876A-D773-4601-990F-3FD737FFD6D5}" type="slidenum">
              <a:rPr kumimoji="0" lang="en-US" sz="7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91389B4-AE45-4DBA-AB76-33AEFBD91E5C}"/>
              </a:ext>
            </a:extLst>
          </p:cNvPr>
          <p:cNvSpPr txBox="1"/>
          <p:nvPr/>
        </p:nvSpPr>
        <p:spPr>
          <a:xfrm>
            <a:off x="1701810" y="1829318"/>
            <a:ext cx="8877289" cy="4215882"/>
          </a:xfrm>
          <a:prstGeom prst="rect">
            <a:avLst/>
          </a:prstGeom>
          <a:solidFill>
            <a:schemeClr val="bg1"/>
          </a:solidFill>
          <a:ln>
            <a:solidFill>
              <a:srgbClr val="ED7D31"/>
            </a:solidFill>
            <a:prstDash val="dashDot"/>
          </a:ln>
        </p:spPr>
        <p:txBody>
          <a:bodyPr wrap="square" rtlCol="0" anchor="ctr">
            <a:noAutofit/>
          </a:bodyPr>
          <a:lstStyle/>
          <a:p>
            <a:pPr marL="285750" lvl="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Drive </a:t>
            </a:r>
            <a:r>
              <a:rPr lang="en-US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standardization, harmonization and shared understanding </a:t>
            </a:r>
            <a:r>
              <a:rPr lang="en-US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of Capacity Building activities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Create </a:t>
            </a:r>
            <a:r>
              <a:rPr lang="en-US" b="1" dirty="0"/>
              <a:t>shared learning resources</a:t>
            </a:r>
            <a:r>
              <a:rPr lang="en-US" dirty="0"/>
              <a:t>, including internal and external faculty and resource centers.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Define templates for </a:t>
            </a:r>
            <a:r>
              <a:rPr lang="en-US" b="1" dirty="0">
                <a:solidFill>
                  <a:prstClr val="black"/>
                </a:solidFill>
                <a:cs typeface="Times New Roman" panose="02020603050405020304" pitchFamily="18" charset="0"/>
              </a:rPr>
              <a:t>Annual Capacity Building Plan. </a:t>
            </a:r>
            <a:r>
              <a:rPr 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Assist PM HR Council in </a:t>
            </a:r>
            <a:r>
              <a:rPr lang="en-US" b="1" dirty="0">
                <a:solidFill>
                  <a:prstClr val="black"/>
                </a:solidFill>
                <a:cs typeface="Times New Roman" panose="02020603050405020304" pitchFamily="18" charset="0"/>
              </a:rPr>
              <a:t>approval of the Plan</a:t>
            </a:r>
          </a:p>
          <a:p>
            <a:pPr marL="285750" lvl="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Functional supervision</a:t>
            </a:r>
            <a:r>
              <a:rPr lang="en-US" dirty="0"/>
              <a:t> over all </a:t>
            </a:r>
            <a:r>
              <a:rPr lang="en-US" b="1" dirty="0"/>
              <a:t>Central Training Institutions 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/>
              <a:t>Set norms for </a:t>
            </a:r>
            <a:r>
              <a:rPr lang="en-US" b="1" dirty="0"/>
              <a:t>common mid-career training programs</a:t>
            </a:r>
            <a:endParaRPr lang="en-US" dirty="0"/>
          </a:p>
          <a:p>
            <a:pPr marL="285750" lvl="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Analyse learning related data </a:t>
            </a:r>
            <a:r>
              <a:rPr lang="en-US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from iGOT-Karmayogi</a:t>
            </a:r>
          </a:p>
          <a:p>
            <a:pPr marL="285750" lvl="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Prepare the </a:t>
            </a:r>
            <a:r>
              <a:rPr lang="en-US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Annual State of Civil Service Report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740E300-023D-4194-B257-D28339F0D99F}"/>
              </a:ext>
            </a:extLst>
          </p:cNvPr>
          <p:cNvSpPr txBox="1"/>
          <p:nvPr/>
        </p:nvSpPr>
        <p:spPr>
          <a:xfrm>
            <a:off x="1701810" y="1377386"/>
            <a:ext cx="8877289" cy="457200"/>
          </a:xfrm>
          <a:prstGeom prst="snip2SameRect">
            <a:avLst/>
          </a:prstGeom>
          <a:solidFill>
            <a:srgbClr val="FD8A4D"/>
          </a:solidFill>
          <a:ln>
            <a:solidFill>
              <a:srgbClr val="ED7D31"/>
            </a:solidFill>
          </a:ln>
        </p:spPr>
        <p:txBody>
          <a:bodyPr wrap="square" rtlCol="0" anchor="ctr">
            <a:noAutofit/>
          </a:bodyPr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Mandate/ Charter of the Commission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BA678F3D-B193-4167-A698-B45288364900}"/>
              </a:ext>
            </a:extLst>
          </p:cNvPr>
          <p:cNvGrpSpPr/>
          <p:nvPr/>
        </p:nvGrpSpPr>
        <p:grpSpPr>
          <a:xfrm>
            <a:off x="5866134" y="970279"/>
            <a:ext cx="548640" cy="548640"/>
            <a:chOff x="5841085" y="4690710"/>
            <a:chExt cx="612000" cy="61200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xmlns="" id="{06BBCC76-1323-4B22-A048-4EE9B99B0AAF}"/>
                </a:ext>
              </a:extLst>
            </p:cNvPr>
            <p:cNvSpPr/>
            <p:nvPr/>
          </p:nvSpPr>
          <p:spPr bwMode="ltGray">
            <a:xfrm>
              <a:off x="5841085" y="4690710"/>
              <a:ext cx="612000" cy="612000"/>
            </a:xfrm>
            <a:prstGeom prst="ellipse">
              <a:avLst/>
            </a:prstGeom>
            <a:solidFill>
              <a:srgbClr val="E0301E"/>
            </a:solidFill>
            <a:ln w="381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endParaRPr>
            </a:p>
          </p:txBody>
        </p:sp>
        <p:sp>
          <p:nvSpPr>
            <p:cNvPr id="30" name="Freeform 4922">
              <a:extLst>
                <a:ext uri="{FF2B5EF4-FFF2-40B4-BE49-F238E27FC236}">
                  <a16:creationId xmlns:a16="http://schemas.microsoft.com/office/drawing/2014/main" xmlns="" id="{24049A86-0095-4800-B23D-9CD64180BB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9013" y="4752236"/>
              <a:ext cx="436144" cy="494297"/>
            </a:xfrm>
            <a:custGeom>
              <a:avLst/>
              <a:gdLst>
                <a:gd name="T0" fmla="*/ 52 w 360"/>
                <a:gd name="T1" fmla="*/ 176 h 408"/>
                <a:gd name="T2" fmla="*/ 142 w 360"/>
                <a:gd name="T3" fmla="*/ 222 h 408"/>
                <a:gd name="T4" fmla="*/ 96 w 360"/>
                <a:gd name="T5" fmla="*/ 356 h 408"/>
                <a:gd name="T6" fmla="*/ 14 w 360"/>
                <a:gd name="T7" fmla="*/ 298 h 408"/>
                <a:gd name="T8" fmla="*/ 82 w 360"/>
                <a:gd name="T9" fmla="*/ 380 h 408"/>
                <a:gd name="T10" fmla="*/ 4 w 360"/>
                <a:gd name="T11" fmla="*/ 192 h 408"/>
                <a:gd name="T12" fmla="*/ 4 w 360"/>
                <a:gd name="T13" fmla="*/ 260 h 408"/>
                <a:gd name="T14" fmla="*/ 356 w 360"/>
                <a:gd name="T15" fmla="*/ 264 h 408"/>
                <a:gd name="T16" fmla="*/ 308 w 360"/>
                <a:gd name="T17" fmla="*/ 356 h 408"/>
                <a:gd name="T18" fmla="*/ 216 w 360"/>
                <a:gd name="T19" fmla="*/ 404 h 408"/>
                <a:gd name="T20" fmla="*/ 134 w 360"/>
                <a:gd name="T21" fmla="*/ 402 h 408"/>
                <a:gd name="T22" fmla="*/ 136 w 360"/>
                <a:gd name="T23" fmla="*/ 302 h 408"/>
                <a:gd name="T24" fmla="*/ 192 w 360"/>
                <a:gd name="T25" fmla="*/ 216 h 408"/>
                <a:gd name="T26" fmla="*/ 288 w 360"/>
                <a:gd name="T27" fmla="*/ 176 h 408"/>
                <a:gd name="T28" fmla="*/ 358 w 360"/>
                <a:gd name="T29" fmla="*/ 204 h 408"/>
                <a:gd name="T30" fmla="*/ 316 w 360"/>
                <a:gd name="T31" fmla="*/ 282 h 408"/>
                <a:gd name="T32" fmla="*/ 326 w 360"/>
                <a:gd name="T33" fmla="*/ 222 h 408"/>
                <a:gd name="T34" fmla="*/ 234 w 360"/>
                <a:gd name="T35" fmla="*/ 228 h 408"/>
                <a:gd name="T36" fmla="*/ 308 w 360"/>
                <a:gd name="T37" fmla="*/ 208 h 408"/>
                <a:gd name="T38" fmla="*/ 194 w 360"/>
                <a:gd name="T39" fmla="*/ 262 h 408"/>
                <a:gd name="T40" fmla="*/ 306 w 360"/>
                <a:gd name="T41" fmla="*/ 302 h 408"/>
                <a:gd name="T42" fmla="*/ 200 w 360"/>
                <a:gd name="T43" fmla="*/ 374 h 408"/>
                <a:gd name="T44" fmla="*/ 296 w 360"/>
                <a:gd name="T45" fmla="*/ 318 h 408"/>
                <a:gd name="T46" fmla="*/ 214 w 360"/>
                <a:gd name="T47" fmla="*/ 70 h 408"/>
                <a:gd name="T48" fmla="*/ 180 w 360"/>
                <a:gd name="T49" fmla="*/ 48 h 408"/>
                <a:gd name="T50" fmla="*/ 150 w 360"/>
                <a:gd name="T51" fmla="*/ 64 h 408"/>
                <a:gd name="T52" fmla="*/ 146 w 360"/>
                <a:gd name="T53" fmla="*/ 100 h 408"/>
                <a:gd name="T54" fmla="*/ 180 w 360"/>
                <a:gd name="T55" fmla="*/ 122 h 408"/>
                <a:gd name="T56" fmla="*/ 210 w 360"/>
                <a:gd name="T57" fmla="*/ 106 h 408"/>
                <a:gd name="T58" fmla="*/ 180 w 360"/>
                <a:gd name="T59" fmla="*/ 192 h 408"/>
                <a:gd name="T60" fmla="*/ 170 w 360"/>
                <a:gd name="T61" fmla="*/ 146 h 408"/>
                <a:gd name="T62" fmla="*/ 180 w 360"/>
                <a:gd name="T63" fmla="*/ 136 h 408"/>
                <a:gd name="T64" fmla="*/ 190 w 360"/>
                <a:gd name="T65" fmla="*/ 182 h 408"/>
                <a:gd name="T66" fmla="*/ 180 w 360"/>
                <a:gd name="T67" fmla="*/ 192 h 408"/>
                <a:gd name="T68" fmla="*/ 110 w 360"/>
                <a:gd name="T69" fmla="*/ 148 h 408"/>
                <a:gd name="T70" fmla="*/ 132 w 360"/>
                <a:gd name="T71" fmla="*/ 120 h 408"/>
                <a:gd name="T72" fmla="*/ 146 w 360"/>
                <a:gd name="T73" fmla="*/ 128 h 408"/>
                <a:gd name="T74" fmla="*/ 120 w 360"/>
                <a:gd name="T75" fmla="*/ 156 h 408"/>
                <a:gd name="T76" fmla="*/ 96 w 360"/>
                <a:gd name="T77" fmla="*/ 94 h 408"/>
                <a:gd name="T78" fmla="*/ 92 w 360"/>
                <a:gd name="T79" fmla="*/ 78 h 408"/>
                <a:gd name="T80" fmla="*/ 122 w 360"/>
                <a:gd name="T81" fmla="*/ 76 h 408"/>
                <a:gd name="T82" fmla="*/ 126 w 360"/>
                <a:gd name="T83" fmla="*/ 92 h 408"/>
                <a:gd name="T84" fmla="*/ 132 w 360"/>
                <a:gd name="T85" fmla="*/ 50 h 408"/>
                <a:gd name="T86" fmla="*/ 118 w 360"/>
                <a:gd name="T87" fmla="*/ 28 h 408"/>
                <a:gd name="T88" fmla="*/ 134 w 360"/>
                <a:gd name="T89" fmla="*/ 24 h 408"/>
                <a:gd name="T90" fmla="*/ 144 w 360"/>
                <a:gd name="T91" fmla="*/ 48 h 408"/>
                <a:gd name="T92" fmla="*/ 240 w 360"/>
                <a:gd name="T93" fmla="*/ 156 h 408"/>
                <a:gd name="T94" fmla="*/ 214 w 360"/>
                <a:gd name="T95" fmla="*/ 128 h 408"/>
                <a:gd name="T96" fmla="*/ 228 w 360"/>
                <a:gd name="T97" fmla="*/ 120 h 408"/>
                <a:gd name="T98" fmla="*/ 250 w 360"/>
                <a:gd name="T99" fmla="*/ 148 h 408"/>
                <a:gd name="T100" fmla="*/ 242 w 360"/>
                <a:gd name="T101" fmla="*/ 94 h 408"/>
                <a:gd name="T102" fmla="*/ 232 w 360"/>
                <a:gd name="T103" fmla="*/ 84 h 408"/>
                <a:gd name="T104" fmla="*/ 260 w 360"/>
                <a:gd name="T105" fmla="*/ 74 h 408"/>
                <a:gd name="T106" fmla="*/ 270 w 360"/>
                <a:gd name="T107" fmla="*/ 84 h 408"/>
                <a:gd name="T108" fmla="*/ 242 w 360"/>
                <a:gd name="T109" fmla="*/ 94 h 408"/>
                <a:gd name="T110" fmla="*/ 214 w 360"/>
                <a:gd name="T111" fmla="*/ 46 h 408"/>
                <a:gd name="T112" fmla="*/ 230 w 360"/>
                <a:gd name="T113" fmla="*/ 22 h 408"/>
                <a:gd name="T114" fmla="*/ 244 w 360"/>
                <a:gd name="T115" fmla="*/ 32 h 408"/>
                <a:gd name="T116" fmla="*/ 224 w 360"/>
                <a:gd name="T117" fmla="*/ 52 h 408"/>
                <a:gd name="T118" fmla="*/ 170 w 360"/>
                <a:gd name="T119" fmla="*/ 28 h 408"/>
                <a:gd name="T120" fmla="*/ 176 w 360"/>
                <a:gd name="T121" fmla="*/ 2 h 408"/>
                <a:gd name="T122" fmla="*/ 190 w 360"/>
                <a:gd name="T123" fmla="*/ 10 h 408"/>
                <a:gd name="T124" fmla="*/ 180 w 360"/>
                <a:gd name="T125" fmla="*/ 34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0" h="408">
                  <a:moveTo>
                    <a:pt x="112" y="272"/>
                  </a:moveTo>
                  <a:lnTo>
                    <a:pt x="18" y="178"/>
                  </a:lnTo>
                  <a:lnTo>
                    <a:pt x="18" y="178"/>
                  </a:lnTo>
                  <a:lnTo>
                    <a:pt x="36" y="176"/>
                  </a:lnTo>
                  <a:lnTo>
                    <a:pt x="52" y="176"/>
                  </a:lnTo>
                  <a:lnTo>
                    <a:pt x="52" y="176"/>
                  </a:lnTo>
                  <a:lnTo>
                    <a:pt x="80" y="178"/>
                  </a:lnTo>
                  <a:lnTo>
                    <a:pt x="108" y="184"/>
                  </a:lnTo>
                  <a:lnTo>
                    <a:pt x="132" y="194"/>
                  </a:lnTo>
                  <a:lnTo>
                    <a:pt x="156" y="208"/>
                  </a:lnTo>
                  <a:lnTo>
                    <a:pt x="156" y="208"/>
                  </a:lnTo>
                  <a:lnTo>
                    <a:pt x="142" y="222"/>
                  </a:lnTo>
                  <a:lnTo>
                    <a:pt x="130" y="238"/>
                  </a:lnTo>
                  <a:lnTo>
                    <a:pt x="120" y="256"/>
                  </a:lnTo>
                  <a:lnTo>
                    <a:pt x="112" y="272"/>
                  </a:lnTo>
                  <a:lnTo>
                    <a:pt x="112" y="272"/>
                  </a:lnTo>
                  <a:close/>
                  <a:moveTo>
                    <a:pt x="96" y="356"/>
                  </a:moveTo>
                  <a:lnTo>
                    <a:pt x="96" y="356"/>
                  </a:lnTo>
                  <a:lnTo>
                    <a:pt x="98" y="324"/>
                  </a:lnTo>
                  <a:lnTo>
                    <a:pt x="104" y="294"/>
                  </a:lnTo>
                  <a:lnTo>
                    <a:pt x="92" y="280"/>
                  </a:lnTo>
                  <a:lnTo>
                    <a:pt x="8" y="280"/>
                  </a:lnTo>
                  <a:lnTo>
                    <a:pt x="8" y="280"/>
                  </a:lnTo>
                  <a:lnTo>
                    <a:pt x="14" y="298"/>
                  </a:lnTo>
                  <a:lnTo>
                    <a:pt x="22" y="314"/>
                  </a:lnTo>
                  <a:lnTo>
                    <a:pt x="32" y="330"/>
                  </a:lnTo>
                  <a:lnTo>
                    <a:pt x="42" y="344"/>
                  </a:lnTo>
                  <a:lnTo>
                    <a:pt x="54" y="356"/>
                  </a:lnTo>
                  <a:lnTo>
                    <a:pt x="68" y="368"/>
                  </a:lnTo>
                  <a:lnTo>
                    <a:pt x="82" y="380"/>
                  </a:lnTo>
                  <a:lnTo>
                    <a:pt x="98" y="388"/>
                  </a:lnTo>
                  <a:lnTo>
                    <a:pt x="98" y="388"/>
                  </a:lnTo>
                  <a:lnTo>
                    <a:pt x="96" y="372"/>
                  </a:lnTo>
                  <a:lnTo>
                    <a:pt x="96" y="356"/>
                  </a:lnTo>
                  <a:lnTo>
                    <a:pt x="96" y="356"/>
                  </a:lnTo>
                  <a:close/>
                  <a:moveTo>
                    <a:pt x="4" y="192"/>
                  </a:moveTo>
                  <a:lnTo>
                    <a:pt x="4" y="192"/>
                  </a:lnTo>
                  <a:lnTo>
                    <a:pt x="2" y="21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0" y="244"/>
                  </a:lnTo>
                  <a:lnTo>
                    <a:pt x="4" y="260"/>
                  </a:lnTo>
                  <a:lnTo>
                    <a:pt x="72" y="260"/>
                  </a:lnTo>
                  <a:lnTo>
                    <a:pt x="4" y="192"/>
                  </a:lnTo>
                  <a:close/>
                  <a:moveTo>
                    <a:pt x="360" y="228"/>
                  </a:moveTo>
                  <a:lnTo>
                    <a:pt x="360" y="228"/>
                  </a:lnTo>
                  <a:lnTo>
                    <a:pt x="358" y="246"/>
                  </a:lnTo>
                  <a:lnTo>
                    <a:pt x="356" y="264"/>
                  </a:lnTo>
                  <a:lnTo>
                    <a:pt x="352" y="282"/>
                  </a:lnTo>
                  <a:lnTo>
                    <a:pt x="346" y="298"/>
                  </a:lnTo>
                  <a:lnTo>
                    <a:pt x="338" y="314"/>
                  </a:lnTo>
                  <a:lnTo>
                    <a:pt x="330" y="328"/>
                  </a:lnTo>
                  <a:lnTo>
                    <a:pt x="318" y="342"/>
                  </a:lnTo>
                  <a:lnTo>
                    <a:pt x="308" y="356"/>
                  </a:lnTo>
                  <a:lnTo>
                    <a:pt x="294" y="366"/>
                  </a:lnTo>
                  <a:lnTo>
                    <a:pt x="280" y="378"/>
                  </a:lnTo>
                  <a:lnTo>
                    <a:pt x="266" y="386"/>
                  </a:lnTo>
                  <a:lnTo>
                    <a:pt x="250" y="394"/>
                  </a:lnTo>
                  <a:lnTo>
                    <a:pt x="234" y="400"/>
                  </a:lnTo>
                  <a:lnTo>
                    <a:pt x="216" y="404"/>
                  </a:lnTo>
                  <a:lnTo>
                    <a:pt x="198" y="406"/>
                  </a:lnTo>
                  <a:lnTo>
                    <a:pt x="180" y="408"/>
                  </a:lnTo>
                  <a:lnTo>
                    <a:pt x="180" y="408"/>
                  </a:lnTo>
                  <a:lnTo>
                    <a:pt x="156" y="406"/>
                  </a:lnTo>
                  <a:lnTo>
                    <a:pt x="134" y="402"/>
                  </a:lnTo>
                  <a:lnTo>
                    <a:pt x="134" y="402"/>
                  </a:lnTo>
                  <a:lnTo>
                    <a:pt x="128" y="378"/>
                  </a:lnTo>
                  <a:lnTo>
                    <a:pt x="128" y="356"/>
                  </a:lnTo>
                  <a:lnTo>
                    <a:pt x="128" y="356"/>
                  </a:lnTo>
                  <a:lnTo>
                    <a:pt x="128" y="336"/>
                  </a:lnTo>
                  <a:lnTo>
                    <a:pt x="130" y="318"/>
                  </a:lnTo>
                  <a:lnTo>
                    <a:pt x="136" y="302"/>
                  </a:lnTo>
                  <a:lnTo>
                    <a:pt x="142" y="286"/>
                  </a:lnTo>
                  <a:lnTo>
                    <a:pt x="150" y="270"/>
                  </a:lnTo>
                  <a:lnTo>
                    <a:pt x="158" y="254"/>
                  </a:lnTo>
                  <a:lnTo>
                    <a:pt x="168" y="240"/>
                  </a:lnTo>
                  <a:lnTo>
                    <a:pt x="180" y="228"/>
                  </a:lnTo>
                  <a:lnTo>
                    <a:pt x="192" y="216"/>
                  </a:lnTo>
                  <a:lnTo>
                    <a:pt x="206" y="206"/>
                  </a:lnTo>
                  <a:lnTo>
                    <a:pt x="222" y="198"/>
                  </a:lnTo>
                  <a:lnTo>
                    <a:pt x="238" y="190"/>
                  </a:lnTo>
                  <a:lnTo>
                    <a:pt x="254" y="184"/>
                  </a:lnTo>
                  <a:lnTo>
                    <a:pt x="270" y="178"/>
                  </a:lnTo>
                  <a:lnTo>
                    <a:pt x="288" y="176"/>
                  </a:lnTo>
                  <a:lnTo>
                    <a:pt x="308" y="176"/>
                  </a:lnTo>
                  <a:lnTo>
                    <a:pt x="308" y="176"/>
                  </a:lnTo>
                  <a:lnTo>
                    <a:pt x="330" y="176"/>
                  </a:lnTo>
                  <a:lnTo>
                    <a:pt x="354" y="182"/>
                  </a:lnTo>
                  <a:lnTo>
                    <a:pt x="354" y="182"/>
                  </a:lnTo>
                  <a:lnTo>
                    <a:pt x="358" y="204"/>
                  </a:lnTo>
                  <a:lnTo>
                    <a:pt x="360" y="228"/>
                  </a:lnTo>
                  <a:lnTo>
                    <a:pt x="360" y="228"/>
                  </a:lnTo>
                  <a:close/>
                  <a:moveTo>
                    <a:pt x="326" y="222"/>
                  </a:moveTo>
                  <a:lnTo>
                    <a:pt x="268" y="282"/>
                  </a:lnTo>
                  <a:lnTo>
                    <a:pt x="316" y="282"/>
                  </a:lnTo>
                  <a:lnTo>
                    <a:pt x="316" y="282"/>
                  </a:lnTo>
                  <a:lnTo>
                    <a:pt x="320" y="268"/>
                  </a:lnTo>
                  <a:lnTo>
                    <a:pt x="324" y="256"/>
                  </a:lnTo>
                  <a:lnTo>
                    <a:pt x="326" y="242"/>
                  </a:lnTo>
                  <a:lnTo>
                    <a:pt x="326" y="228"/>
                  </a:lnTo>
                  <a:lnTo>
                    <a:pt x="326" y="228"/>
                  </a:lnTo>
                  <a:lnTo>
                    <a:pt x="326" y="222"/>
                  </a:lnTo>
                  <a:lnTo>
                    <a:pt x="326" y="222"/>
                  </a:lnTo>
                  <a:close/>
                  <a:moveTo>
                    <a:pt x="308" y="208"/>
                  </a:moveTo>
                  <a:lnTo>
                    <a:pt x="308" y="208"/>
                  </a:lnTo>
                  <a:lnTo>
                    <a:pt x="282" y="210"/>
                  </a:lnTo>
                  <a:lnTo>
                    <a:pt x="256" y="218"/>
                  </a:lnTo>
                  <a:lnTo>
                    <a:pt x="234" y="228"/>
                  </a:lnTo>
                  <a:lnTo>
                    <a:pt x="214" y="242"/>
                  </a:lnTo>
                  <a:lnTo>
                    <a:pt x="214" y="308"/>
                  </a:lnTo>
                  <a:lnTo>
                    <a:pt x="312" y="208"/>
                  </a:lnTo>
                  <a:lnTo>
                    <a:pt x="312" y="208"/>
                  </a:lnTo>
                  <a:lnTo>
                    <a:pt x="308" y="208"/>
                  </a:lnTo>
                  <a:lnTo>
                    <a:pt x="308" y="208"/>
                  </a:lnTo>
                  <a:close/>
                  <a:moveTo>
                    <a:pt x="160" y="356"/>
                  </a:moveTo>
                  <a:lnTo>
                    <a:pt x="160" y="356"/>
                  </a:lnTo>
                  <a:lnTo>
                    <a:pt x="160" y="360"/>
                  </a:lnTo>
                  <a:lnTo>
                    <a:pt x="194" y="328"/>
                  </a:lnTo>
                  <a:lnTo>
                    <a:pt x="194" y="262"/>
                  </a:lnTo>
                  <a:lnTo>
                    <a:pt x="194" y="262"/>
                  </a:lnTo>
                  <a:lnTo>
                    <a:pt x="180" y="282"/>
                  </a:lnTo>
                  <a:lnTo>
                    <a:pt x="170" y="306"/>
                  </a:lnTo>
                  <a:lnTo>
                    <a:pt x="162" y="330"/>
                  </a:lnTo>
                  <a:lnTo>
                    <a:pt x="160" y="356"/>
                  </a:lnTo>
                  <a:lnTo>
                    <a:pt x="160" y="356"/>
                  </a:lnTo>
                  <a:close/>
                  <a:moveTo>
                    <a:pt x="306" y="302"/>
                  </a:moveTo>
                  <a:lnTo>
                    <a:pt x="248" y="302"/>
                  </a:lnTo>
                  <a:lnTo>
                    <a:pt x="174" y="374"/>
                  </a:lnTo>
                  <a:lnTo>
                    <a:pt x="174" y="374"/>
                  </a:lnTo>
                  <a:lnTo>
                    <a:pt x="180" y="374"/>
                  </a:lnTo>
                  <a:lnTo>
                    <a:pt x="180" y="374"/>
                  </a:lnTo>
                  <a:lnTo>
                    <a:pt x="200" y="374"/>
                  </a:lnTo>
                  <a:lnTo>
                    <a:pt x="220" y="370"/>
                  </a:lnTo>
                  <a:lnTo>
                    <a:pt x="238" y="364"/>
                  </a:lnTo>
                  <a:lnTo>
                    <a:pt x="254" y="354"/>
                  </a:lnTo>
                  <a:lnTo>
                    <a:pt x="270" y="344"/>
                  </a:lnTo>
                  <a:lnTo>
                    <a:pt x="284" y="332"/>
                  </a:lnTo>
                  <a:lnTo>
                    <a:pt x="296" y="318"/>
                  </a:lnTo>
                  <a:lnTo>
                    <a:pt x="306" y="302"/>
                  </a:lnTo>
                  <a:lnTo>
                    <a:pt x="306" y="302"/>
                  </a:lnTo>
                  <a:close/>
                  <a:moveTo>
                    <a:pt x="216" y="84"/>
                  </a:moveTo>
                  <a:lnTo>
                    <a:pt x="216" y="84"/>
                  </a:lnTo>
                  <a:lnTo>
                    <a:pt x="216" y="78"/>
                  </a:lnTo>
                  <a:lnTo>
                    <a:pt x="214" y="70"/>
                  </a:lnTo>
                  <a:lnTo>
                    <a:pt x="210" y="64"/>
                  </a:lnTo>
                  <a:lnTo>
                    <a:pt x="206" y="60"/>
                  </a:lnTo>
                  <a:lnTo>
                    <a:pt x="200" y="56"/>
                  </a:lnTo>
                  <a:lnTo>
                    <a:pt x="194" y="52"/>
                  </a:lnTo>
                  <a:lnTo>
                    <a:pt x="188" y="50"/>
                  </a:lnTo>
                  <a:lnTo>
                    <a:pt x="180" y="48"/>
                  </a:lnTo>
                  <a:lnTo>
                    <a:pt x="180" y="48"/>
                  </a:lnTo>
                  <a:lnTo>
                    <a:pt x="172" y="50"/>
                  </a:lnTo>
                  <a:lnTo>
                    <a:pt x="166" y="52"/>
                  </a:lnTo>
                  <a:lnTo>
                    <a:pt x="160" y="56"/>
                  </a:lnTo>
                  <a:lnTo>
                    <a:pt x="154" y="60"/>
                  </a:lnTo>
                  <a:lnTo>
                    <a:pt x="150" y="64"/>
                  </a:lnTo>
                  <a:lnTo>
                    <a:pt x="146" y="70"/>
                  </a:lnTo>
                  <a:lnTo>
                    <a:pt x="144" y="78"/>
                  </a:lnTo>
                  <a:lnTo>
                    <a:pt x="144" y="84"/>
                  </a:lnTo>
                  <a:lnTo>
                    <a:pt x="144" y="84"/>
                  </a:lnTo>
                  <a:lnTo>
                    <a:pt x="144" y="92"/>
                  </a:lnTo>
                  <a:lnTo>
                    <a:pt x="146" y="100"/>
                  </a:lnTo>
                  <a:lnTo>
                    <a:pt x="150" y="106"/>
                  </a:lnTo>
                  <a:lnTo>
                    <a:pt x="154" y="110"/>
                  </a:lnTo>
                  <a:lnTo>
                    <a:pt x="160" y="114"/>
                  </a:lnTo>
                  <a:lnTo>
                    <a:pt x="166" y="118"/>
                  </a:lnTo>
                  <a:lnTo>
                    <a:pt x="172" y="120"/>
                  </a:lnTo>
                  <a:lnTo>
                    <a:pt x="180" y="122"/>
                  </a:lnTo>
                  <a:lnTo>
                    <a:pt x="180" y="122"/>
                  </a:lnTo>
                  <a:lnTo>
                    <a:pt x="188" y="120"/>
                  </a:lnTo>
                  <a:lnTo>
                    <a:pt x="194" y="118"/>
                  </a:lnTo>
                  <a:lnTo>
                    <a:pt x="200" y="114"/>
                  </a:lnTo>
                  <a:lnTo>
                    <a:pt x="206" y="110"/>
                  </a:lnTo>
                  <a:lnTo>
                    <a:pt x="210" y="106"/>
                  </a:lnTo>
                  <a:lnTo>
                    <a:pt x="214" y="100"/>
                  </a:lnTo>
                  <a:lnTo>
                    <a:pt x="216" y="92"/>
                  </a:lnTo>
                  <a:lnTo>
                    <a:pt x="216" y="84"/>
                  </a:lnTo>
                  <a:lnTo>
                    <a:pt x="216" y="84"/>
                  </a:lnTo>
                  <a:close/>
                  <a:moveTo>
                    <a:pt x="180" y="192"/>
                  </a:moveTo>
                  <a:lnTo>
                    <a:pt x="180" y="192"/>
                  </a:lnTo>
                  <a:lnTo>
                    <a:pt x="180" y="192"/>
                  </a:lnTo>
                  <a:lnTo>
                    <a:pt x="176" y="190"/>
                  </a:lnTo>
                  <a:lnTo>
                    <a:pt x="172" y="188"/>
                  </a:lnTo>
                  <a:lnTo>
                    <a:pt x="170" y="186"/>
                  </a:lnTo>
                  <a:lnTo>
                    <a:pt x="170" y="182"/>
                  </a:lnTo>
                  <a:lnTo>
                    <a:pt x="170" y="146"/>
                  </a:lnTo>
                  <a:lnTo>
                    <a:pt x="170" y="146"/>
                  </a:lnTo>
                  <a:lnTo>
                    <a:pt x="170" y="142"/>
                  </a:lnTo>
                  <a:lnTo>
                    <a:pt x="172" y="140"/>
                  </a:lnTo>
                  <a:lnTo>
                    <a:pt x="176" y="138"/>
                  </a:lnTo>
                  <a:lnTo>
                    <a:pt x="180" y="136"/>
                  </a:lnTo>
                  <a:lnTo>
                    <a:pt x="180" y="136"/>
                  </a:lnTo>
                  <a:lnTo>
                    <a:pt x="180" y="136"/>
                  </a:lnTo>
                  <a:lnTo>
                    <a:pt x="184" y="138"/>
                  </a:lnTo>
                  <a:lnTo>
                    <a:pt x="188" y="140"/>
                  </a:lnTo>
                  <a:lnTo>
                    <a:pt x="190" y="142"/>
                  </a:lnTo>
                  <a:lnTo>
                    <a:pt x="190" y="146"/>
                  </a:lnTo>
                  <a:lnTo>
                    <a:pt x="190" y="182"/>
                  </a:lnTo>
                  <a:lnTo>
                    <a:pt x="190" y="182"/>
                  </a:lnTo>
                  <a:lnTo>
                    <a:pt x="190" y="186"/>
                  </a:lnTo>
                  <a:lnTo>
                    <a:pt x="188" y="188"/>
                  </a:lnTo>
                  <a:lnTo>
                    <a:pt x="184" y="190"/>
                  </a:lnTo>
                  <a:lnTo>
                    <a:pt x="180" y="192"/>
                  </a:lnTo>
                  <a:lnTo>
                    <a:pt x="180" y="192"/>
                  </a:lnTo>
                  <a:close/>
                  <a:moveTo>
                    <a:pt x="120" y="156"/>
                  </a:moveTo>
                  <a:lnTo>
                    <a:pt x="120" y="156"/>
                  </a:lnTo>
                  <a:lnTo>
                    <a:pt x="116" y="154"/>
                  </a:lnTo>
                  <a:lnTo>
                    <a:pt x="112" y="152"/>
                  </a:lnTo>
                  <a:lnTo>
                    <a:pt x="112" y="152"/>
                  </a:lnTo>
                  <a:lnTo>
                    <a:pt x="110" y="148"/>
                  </a:lnTo>
                  <a:lnTo>
                    <a:pt x="110" y="146"/>
                  </a:lnTo>
                  <a:lnTo>
                    <a:pt x="110" y="142"/>
                  </a:lnTo>
                  <a:lnTo>
                    <a:pt x="112" y="138"/>
                  </a:lnTo>
                  <a:lnTo>
                    <a:pt x="130" y="122"/>
                  </a:lnTo>
                  <a:lnTo>
                    <a:pt x="130" y="122"/>
                  </a:lnTo>
                  <a:lnTo>
                    <a:pt x="132" y="120"/>
                  </a:lnTo>
                  <a:lnTo>
                    <a:pt x="136" y="118"/>
                  </a:lnTo>
                  <a:lnTo>
                    <a:pt x="140" y="120"/>
                  </a:lnTo>
                  <a:lnTo>
                    <a:pt x="144" y="122"/>
                  </a:lnTo>
                  <a:lnTo>
                    <a:pt x="144" y="122"/>
                  </a:lnTo>
                  <a:lnTo>
                    <a:pt x="146" y="124"/>
                  </a:lnTo>
                  <a:lnTo>
                    <a:pt x="146" y="128"/>
                  </a:lnTo>
                  <a:lnTo>
                    <a:pt x="146" y="132"/>
                  </a:lnTo>
                  <a:lnTo>
                    <a:pt x="144" y="136"/>
                  </a:lnTo>
                  <a:lnTo>
                    <a:pt x="126" y="152"/>
                  </a:lnTo>
                  <a:lnTo>
                    <a:pt x="126" y="152"/>
                  </a:lnTo>
                  <a:lnTo>
                    <a:pt x="124" y="154"/>
                  </a:lnTo>
                  <a:lnTo>
                    <a:pt x="120" y="156"/>
                  </a:lnTo>
                  <a:lnTo>
                    <a:pt x="120" y="156"/>
                  </a:lnTo>
                  <a:close/>
                  <a:moveTo>
                    <a:pt x="118" y="94"/>
                  </a:moveTo>
                  <a:lnTo>
                    <a:pt x="118" y="94"/>
                  </a:lnTo>
                  <a:lnTo>
                    <a:pt x="100" y="94"/>
                  </a:lnTo>
                  <a:lnTo>
                    <a:pt x="100" y="94"/>
                  </a:lnTo>
                  <a:lnTo>
                    <a:pt x="96" y="94"/>
                  </a:lnTo>
                  <a:lnTo>
                    <a:pt x="92" y="92"/>
                  </a:lnTo>
                  <a:lnTo>
                    <a:pt x="90" y="88"/>
                  </a:lnTo>
                  <a:lnTo>
                    <a:pt x="90" y="84"/>
                  </a:lnTo>
                  <a:lnTo>
                    <a:pt x="90" y="84"/>
                  </a:lnTo>
                  <a:lnTo>
                    <a:pt x="90" y="82"/>
                  </a:lnTo>
                  <a:lnTo>
                    <a:pt x="92" y="78"/>
                  </a:lnTo>
                  <a:lnTo>
                    <a:pt x="96" y="76"/>
                  </a:lnTo>
                  <a:lnTo>
                    <a:pt x="100" y="74"/>
                  </a:lnTo>
                  <a:lnTo>
                    <a:pt x="100" y="74"/>
                  </a:lnTo>
                  <a:lnTo>
                    <a:pt x="118" y="74"/>
                  </a:lnTo>
                  <a:lnTo>
                    <a:pt x="118" y="74"/>
                  </a:lnTo>
                  <a:lnTo>
                    <a:pt x="122" y="76"/>
                  </a:lnTo>
                  <a:lnTo>
                    <a:pt x="126" y="78"/>
                  </a:lnTo>
                  <a:lnTo>
                    <a:pt x="128" y="82"/>
                  </a:lnTo>
                  <a:lnTo>
                    <a:pt x="128" y="84"/>
                  </a:lnTo>
                  <a:lnTo>
                    <a:pt x="128" y="84"/>
                  </a:lnTo>
                  <a:lnTo>
                    <a:pt x="128" y="88"/>
                  </a:lnTo>
                  <a:lnTo>
                    <a:pt x="126" y="92"/>
                  </a:lnTo>
                  <a:lnTo>
                    <a:pt x="122" y="94"/>
                  </a:lnTo>
                  <a:lnTo>
                    <a:pt x="118" y="94"/>
                  </a:lnTo>
                  <a:lnTo>
                    <a:pt x="118" y="94"/>
                  </a:lnTo>
                  <a:close/>
                  <a:moveTo>
                    <a:pt x="136" y="52"/>
                  </a:moveTo>
                  <a:lnTo>
                    <a:pt x="136" y="52"/>
                  </a:lnTo>
                  <a:lnTo>
                    <a:pt x="132" y="50"/>
                  </a:lnTo>
                  <a:lnTo>
                    <a:pt x="130" y="48"/>
                  </a:lnTo>
                  <a:lnTo>
                    <a:pt x="120" y="38"/>
                  </a:lnTo>
                  <a:lnTo>
                    <a:pt x="120" y="38"/>
                  </a:lnTo>
                  <a:lnTo>
                    <a:pt x="118" y="36"/>
                  </a:lnTo>
                  <a:lnTo>
                    <a:pt x="116" y="32"/>
                  </a:lnTo>
                  <a:lnTo>
                    <a:pt x="118" y="28"/>
                  </a:lnTo>
                  <a:lnTo>
                    <a:pt x="120" y="24"/>
                  </a:lnTo>
                  <a:lnTo>
                    <a:pt x="120" y="24"/>
                  </a:lnTo>
                  <a:lnTo>
                    <a:pt x="122" y="22"/>
                  </a:lnTo>
                  <a:lnTo>
                    <a:pt x="126" y="22"/>
                  </a:lnTo>
                  <a:lnTo>
                    <a:pt x="130" y="22"/>
                  </a:lnTo>
                  <a:lnTo>
                    <a:pt x="134" y="24"/>
                  </a:lnTo>
                  <a:lnTo>
                    <a:pt x="144" y="34"/>
                  </a:lnTo>
                  <a:lnTo>
                    <a:pt x="144" y="34"/>
                  </a:lnTo>
                  <a:lnTo>
                    <a:pt x="146" y="38"/>
                  </a:lnTo>
                  <a:lnTo>
                    <a:pt x="146" y="42"/>
                  </a:lnTo>
                  <a:lnTo>
                    <a:pt x="146" y="46"/>
                  </a:lnTo>
                  <a:lnTo>
                    <a:pt x="144" y="48"/>
                  </a:lnTo>
                  <a:lnTo>
                    <a:pt x="144" y="48"/>
                  </a:lnTo>
                  <a:lnTo>
                    <a:pt x="140" y="50"/>
                  </a:lnTo>
                  <a:lnTo>
                    <a:pt x="136" y="52"/>
                  </a:lnTo>
                  <a:lnTo>
                    <a:pt x="136" y="52"/>
                  </a:lnTo>
                  <a:close/>
                  <a:moveTo>
                    <a:pt x="240" y="156"/>
                  </a:moveTo>
                  <a:lnTo>
                    <a:pt x="240" y="156"/>
                  </a:lnTo>
                  <a:lnTo>
                    <a:pt x="236" y="154"/>
                  </a:lnTo>
                  <a:lnTo>
                    <a:pt x="234" y="152"/>
                  </a:lnTo>
                  <a:lnTo>
                    <a:pt x="216" y="136"/>
                  </a:lnTo>
                  <a:lnTo>
                    <a:pt x="216" y="136"/>
                  </a:lnTo>
                  <a:lnTo>
                    <a:pt x="214" y="132"/>
                  </a:lnTo>
                  <a:lnTo>
                    <a:pt x="214" y="128"/>
                  </a:lnTo>
                  <a:lnTo>
                    <a:pt x="214" y="124"/>
                  </a:lnTo>
                  <a:lnTo>
                    <a:pt x="216" y="122"/>
                  </a:lnTo>
                  <a:lnTo>
                    <a:pt x="216" y="122"/>
                  </a:lnTo>
                  <a:lnTo>
                    <a:pt x="220" y="120"/>
                  </a:lnTo>
                  <a:lnTo>
                    <a:pt x="224" y="118"/>
                  </a:lnTo>
                  <a:lnTo>
                    <a:pt x="228" y="120"/>
                  </a:lnTo>
                  <a:lnTo>
                    <a:pt x="230" y="122"/>
                  </a:lnTo>
                  <a:lnTo>
                    <a:pt x="248" y="138"/>
                  </a:lnTo>
                  <a:lnTo>
                    <a:pt x="248" y="138"/>
                  </a:lnTo>
                  <a:lnTo>
                    <a:pt x="250" y="142"/>
                  </a:lnTo>
                  <a:lnTo>
                    <a:pt x="250" y="146"/>
                  </a:lnTo>
                  <a:lnTo>
                    <a:pt x="250" y="148"/>
                  </a:lnTo>
                  <a:lnTo>
                    <a:pt x="248" y="152"/>
                  </a:lnTo>
                  <a:lnTo>
                    <a:pt x="248" y="152"/>
                  </a:lnTo>
                  <a:lnTo>
                    <a:pt x="244" y="154"/>
                  </a:lnTo>
                  <a:lnTo>
                    <a:pt x="240" y="156"/>
                  </a:lnTo>
                  <a:lnTo>
                    <a:pt x="240" y="156"/>
                  </a:lnTo>
                  <a:close/>
                  <a:moveTo>
                    <a:pt x="242" y="94"/>
                  </a:moveTo>
                  <a:lnTo>
                    <a:pt x="242" y="94"/>
                  </a:lnTo>
                  <a:lnTo>
                    <a:pt x="238" y="94"/>
                  </a:lnTo>
                  <a:lnTo>
                    <a:pt x="234" y="92"/>
                  </a:lnTo>
                  <a:lnTo>
                    <a:pt x="232" y="88"/>
                  </a:lnTo>
                  <a:lnTo>
                    <a:pt x="232" y="84"/>
                  </a:lnTo>
                  <a:lnTo>
                    <a:pt x="232" y="84"/>
                  </a:lnTo>
                  <a:lnTo>
                    <a:pt x="232" y="82"/>
                  </a:lnTo>
                  <a:lnTo>
                    <a:pt x="234" y="78"/>
                  </a:lnTo>
                  <a:lnTo>
                    <a:pt x="238" y="76"/>
                  </a:lnTo>
                  <a:lnTo>
                    <a:pt x="242" y="74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60" y="74"/>
                  </a:lnTo>
                  <a:lnTo>
                    <a:pt x="264" y="76"/>
                  </a:lnTo>
                  <a:lnTo>
                    <a:pt x="268" y="78"/>
                  </a:lnTo>
                  <a:lnTo>
                    <a:pt x="270" y="82"/>
                  </a:lnTo>
                  <a:lnTo>
                    <a:pt x="270" y="84"/>
                  </a:lnTo>
                  <a:lnTo>
                    <a:pt x="270" y="84"/>
                  </a:lnTo>
                  <a:lnTo>
                    <a:pt x="270" y="88"/>
                  </a:lnTo>
                  <a:lnTo>
                    <a:pt x="268" y="92"/>
                  </a:lnTo>
                  <a:lnTo>
                    <a:pt x="264" y="94"/>
                  </a:lnTo>
                  <a:lnTo>
                    <a:pt x="260" y="94"/>
                  </a:lnTo>
                  <a:lnTo>
                    <a:pt x="242" y="94"/>
                  </a:lnTo>
                  <a:lnTo>
                    <a:pt x="242" y="94"/>
                  </a:lnTo>
                  <a:close/>
                  <a:moveTo>
                    <a:pt x="224" y="52"/>
                  </a:moveTo>
                  <a:lnTo>
                    <a:pt x="224" y="52"/>
                  </a:lnTo>
                  <a:lnTo>
                    <a:pt x="220" y="50"/>
                  </a:lnTo>
                  <a:lnTo>
                    <a:pt x="216" y="48"/>
                  </a:lnTo>
                  <a:lnTo>
                    <a:pt x="216" y="48"/>
                  </a:lnTo>
                  <a:lnTo>
                    <a:pt x="214" y="46"/>
                  </a:lnTo>
                  <a:lnTo>
                    <a:pt x="214" y="42"/>
                  </a:lnTo>
                  <a:lnTo>
                    <a:pt x="214" y="38"/>
                  </a:lnTo>
                  <a:lnTo>
                    <a:pt x="216" y="34"/>
                  </a:lnTo>
                  <a:lnTo>
                    <a:pt x="226" y="24"/>
                  </a:lnTo>
                  <a:lnTo>
                    <a:pt x="226" y="24"/>
                  </a:lnTo>
                  <a:lnTo>
                    <a:pt x="230" y="22"/>
                  </a:lnTo>
                  <a:lnTo>
                    <a:pt x="234" y="22"/>
                  </a:lnTo>
                  <a:lnTo>
                    <a:pt x="238" y="22"/>
                  </a:lnTo>
                  <a:lnTo>
                    <a:pt x="240" y="24"/>
                  </a:lnTo>
                  <a:lnTo>
                    <a:pt x="240" y="24"/>
                  </a:lnTo>
                  <a:lnTo>
                    <a:pt x="242" y="28"/>
                  </a:lnTo>
                  <a:lnTo>
                    <a:pt x="244" y="32"/>
                  </a:lnTo>
                  <a:lnTo>
                    <a:pt x="242" y="36"/>
                  </a:lnTo>
                  <a:lnTo>
                    <a:pt x="240" y="38"/>
                  </a:lnTo>
                  <a:lnTo>
                    <a:pt x="230" y="48"/>
                  </a:lnTo>
                  <a:lnTo>
                    <a:pt x="230" y="48"/>
                  </a:lnTo>
                  <a:lnTo>
                    <a:pt x="228" y="50"/>
                  </a:lnTo>
                  <a:lnTo>
                    <a:pt x="224" y="52"/>
                  </a:lnTo>
                  <a:lnTo>
                    <a:pt x="224" y="52"/>
                  </a:lnTo>
                  <a:close/>
                  <a:moveTo>
                    <a:pt x="180" y="34"/>
                  </a:moveTo>
                  <a:lnTo>
                    <a:pt x="180" y="34"/>
                  </a:lnTo>
                  <a:lnTo>
                    <a:pt x="176" y="32"/>
                  </a:lnTo>
                  <a:lnTo>
                    <a:pt x="172" y="30"/>
                  </a:lnTo>
                  <a:lnTo>
                    <a:pt x="170" y="28"/>
                  </a:lnTo>
                  <a:lnTo>
                    <a:pt x="170" y="24"/>
                  </a:lnTo>
                  <a:lnTo>
                    <a:pt x="170" y="10"/>
                  </a:lnTo>
                  <a:lnTo>
                    <a:pt x="170" y="10"/>
                  </a:lnTo>
                  <a:lnTo>
                    <a:pt x="170" y="6"/>
                  </a:lnTo>
                  <a:lnTo>
                    <a:pt x="172" y="4"/>
                  </a:lnTo>
                  <a:lnTo>
                    <a:pt x="176" y="2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4" y="2"/>
                  </a:lnTo>
                  <a:lnTo>
                    <a:pt x="188" y="4"/>
                  </a:lnTo>
                  <a:lnTo>
                    <a:pt x="190" y="6"/>
                  </a:lnTo>
                  <a:lnTo>
                    <a:pt x="190" y="10"/>
                  </a:lnTo>
                  <a:lnTo>
                    <a:pt x="190" y="24"/>
                  </a:lnTo>
                  <a:lnTo>
                    <a:pt x="190" y="24"/>
                  </a:lnTo>
                  <a:lnTo>
                    <a:pt x="190" y="28"/>
                  </a:lnTo>
                  <a:lnTo>
                    <a:pt x="188" y="30"/>
                  </a:lnTo>
                  <a:lnTo>
                    <a:pt x="184" y="32"/>
                  </a:lnTo>
                  <a:lnTo>
                    <a:pt x="180" y="34"/>
                  </a:lnTo>
                  <a:lnTo>
                    <a:pt x="180" y="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13" name="Trapezoid 12">
            <a:extLst>
              <a:ext uri="{FF2B5EF4-FFF2-40B4-BE49-F238E27FC236}">
                <a16:creationId xmlns:a16="http://schemas.microsoft.com/office/drawing/2014/main" xmlns="" id="{466ABC45-A700-4206-A2F7-F67FF45B200C}"/>
              </a:ext>
            </a:extLst>
          </p:cNvPr>
          <p:cNvSpPr/>
          <p:nvPr/>
        </p:nvSpPr>
        <p:spPr>
          <a:xfrm>
            <a:off x="279400" y="6222372"/>
            <a:ext cx="11709400" cy="147948"/>
          </a:xfrm>
          <a:prstGeom prst="trapezoid">
            <a:avLst>
              <a:gd name="adj" fmla="val 90812"/>
            </a:avLst>
          </a:prstGeom>
          <a:solidFill>
            <a:srgbClr val="BB2740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580941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pR_dgsJfY3ApY8Ro1OOt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kxmIL8S8.e0NX9g94SHy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QdIdfPiYQoquci.URAyT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3q36l4EXDSlMjD1JdpC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HqeoW2j_sGYAm3VSFevw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PwC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wC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600"/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Aft>
            <a:spcPts val="600"/>
          </a:spcAft>
          <a:buSzPct val="100000"/>
          <a:defRPr sz="1600" dirty="0" err="1" smtClean="0"/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xmlns="" name="PwC 16x9 PowerPoint.potx" id="{D4DCA9A9-A671-44E4-915A-C83629F99A90}" vid="{6074E35A-D868-441C-8EFF-8DE4FA24430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1069</Words>
  <Application>Microsoft Office PowerPoint</Application>
  <PresentationFormat>Custom</PresentationFormat>
  <Paragraphs>183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6_PwC</vt:lpstr>
      <vt:lpstr>think-cell Slide</vt:lpstr>
      <vt:lpstr>PowerPoint Presentation</vt:lpstr>
      <vt:lpstr>PowerPoint Presentation</vt:lpstr>
      <vt:lpstr>Existing Impediments</vt:lpstr>
      <vt:lpstr>Mission Karmayogi</vt:lpstr>
      <vt:lpstr>Mission Karmayogi – Build Future Ready Civil Service  - with right Attitude, Skills and Knowledge, aligned to the Vision of New India </vt:lpstr>
      <vt:lpstr>Mission Karmayogi – Key Programme Components</vt:lpstr>
      <vt:lpstr>Mission Karmayogi – Institutional Structure</vt:lpstr>
      <vt:lpstr>The Prime Minister’s HR Council is at the apex</vt:lpstr>
      <vt:lpstr>The Capacity Building Commission – Key Functionalities</vt:lpstr>
      <vt:lpstr>Special Purpose Vehicle – Structure &amp; Function</vt:lpstr>
      <vt:lpstr>Monitoring &amp; Evaluation Framework</vt:lpstr>
      <vt:lpstr>Democratized Civil Service - Silo-less Performance</vt:lpstr>
      <vt:lpstr>Focus on Citizen Centricity and Governance Reforms</vt:lpstr>
      <vt:lpstr>iGOT Pilot Model has trained COVID Warriors and led India’s fight against COVID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modified xsi:type="dcterms:W3CDTF">2020-09-03T11:00:55Z</dcterms:modified>
</cp:coreProperties>
</file>